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8" r:id="rId3"/>
    <p:sldId id="268" r:id="rId4"/>
    <p:sldId id="290" r:id="rId5"/>
    <p:sldId id="292" r:id="rId6"/>
    <p:sldId id="269" r:id="rId7"/>
    <p:sldId id="291" r:id="rId8"/>
    <p:sldId id="275" r:id="rId9"/>
    <p:sldId id="271" r:id="rId10"/>
    <p:sldId id="272" r:id="rId11"/>
    <p:sldId id="285" r:id="rId12"/>
    <p:sldId id="262" r:id="rId13"/>
    <p:sldId id="260" r:id="rId14"/>
    <p:sldId id="273" r:id="rId15"/>
    <p:sldId id="276" r:id="rId16"/>
    <p:sldId id="278" r:id="rId17"/>
    <p:sldId id="279" r:id="rId18"/>
    <p:sldId id="280" r:id="rId19"/>
    <p:sldId id="281" r:id="rId20"/>
    <p:sldId id="282" r:id="rId21"/>
    <p:sldId id="277" r:id="rId22"/>
    <p:sldId id="284" r:id="rId23"/>
    <p:sldId id="286" r:id="rId24"/>
    <p:sldId id="287" r:id="rId25"/>
    <p:sldId id="283" r:id="rId26"/>
    <p:sldId id="293" r:id="rId27"/>
    <p:sldId id="266" r:id="rId2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46" autoAdjust="0"/>
    <p:restoredTop sz="94652" autoAdjust="0"/>
  </p:normalViewPr>
  <p:slideViewPr>
    <p:cSldViewPr snapToGrid="0" showGuides="1">
      <p:cViewPr>
        <p:scale>
          <a:sx n="100" d="100"/>
          <a:sy n="100" d="100"/>
        </p:scale>
        <p:origin x="58" y="-336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3F634E-7AAD-4D1B-8944-3921EA0E5915}" type="datetime1">
              <a:rPr lang="fr-FR" smtClean="0"/>
              <a:t>14/01/2021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3045F-D32A-43F9-990C-99C552A137F5}" type="datetime1">
              <a:rPr lang="fr-FR" smtClean="0"/>
              <a:pPr/>
              <a:t>14/01/2021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0108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1437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755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87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224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308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5351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8244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755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741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339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044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308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254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364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598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844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9523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868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783C35-8596-4843-9D3C-7B528D834CFC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382BA-0533-4C7D-AB6E-1EA1FDCFC04D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5F5DB-C5B6-45B6-B0FF-1F88144964AE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E6BF0-E032-45BA-8A88-5AF4AB6C9C64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8EAB8-8EC4-4264-928C-91F22A0F123A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CE2717-4AE0-41B8-853A-157E74C7835C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E7118C-0042-46B9-B6D4-26AB9DF2F067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490D74-EF91-430C-8635-911973C75DDF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B6CDFD-A075-435E-ABCB-9EA9153DA35E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AEE4EB-3CC0-47DF-8FBF-9ECC46124670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0BFA78-DECC-4AE2-BCFC-E0244C2CD3F0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3FED5E6-2CA7-4A65-8E4B-ECDEC3A08145}" type="datetime1">
              <a:rPr lang="fr-FR" noProof="0" smtClean="0"/>
              <a:t>14/01/2021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 descr="Cette image est une forme décoratif abstraite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orme libre 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" name="Forme libre 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0" name="Forme libre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24" name="Zone de texte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2" y="3512329"/>
            <a:ext cx="48457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54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 d’utilisation :</a:t>
            </a:r>
            <a:endParaRPr lang="fr-FR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733192" y="5358396"/>
            <a:ext cx="3536195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600" i="1" dirty="0" smtClean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Application de transformation </a:t>
            </a:r>
            <a:r>
              <a:rPr lang="fr-FR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entre systèmes de </a:t>
            </a:r>
            <a:r>
              <a:rPr lang="fr-FR" sz="1600" i="1" dirty="0" smtClean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coordonnées.</a:t>
            </a:r>
            <a:endParaRPr lang="fr-FR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56" name="Groupe 55" descr="Cette image est une icône de trois chiffres humaines connectés. ">
            <a:extLst>
              <a:ext uri="{FF2B5EF4-FFF2-40B4-BE49-F238E27FC236}">
                <a16:creationId xmlns:a16="http://schemas.microsoft.com/office/drawing/2014/main" id="{E56C5C06-BE0B-4D3E-8B77-1A2F0B930590}"/>
              </a:ext>
            </a:extLst>
          </p:cNvPr>
          <p:cNvGrpSpPr/>
          <p:nvPr/>
        </p:nvGrpSpPr>
        <p:grpSpPr>
          <a:xfrm>
            <a:off x="791651" y="2731292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57" name="Forme libre 35">
              <a:extLst>
                <a:ext uri="{FF2B5EF4-FFF2-40B4-BE49-F238E27FC236}">
                  <a16:creationId xmlns:a16="http://schemas.microsoft.com/office/drawing/2014/main" id="{D07CC084-C9D4-47CF-9EAD-4A7517F97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58" name="Forme libre 36">
              <a:extLst>
                <a:ext uri="{FF2B5EF4-FFF2-40B4-BE49-F238E27FC236}">
                  <a16:creationId xmlns:a16="http://schemas.microsoft.com/office/drawing/2014/main" id="{CCAAF87D-704F-4EAD-856F-6E1E38EF6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59" name="Forme libre 37">
              <a:extLst>
                <a:ext uri="{FF2B5EF4-FFF2-40B4-BE49-F238E27FC236}">
                  <a16:creationId xmlns:a16="http://schemas.microsoft.com/office/drawing/2014/main" id="{1CD5CE15-C404-4DA1-AC79-7FCD7E387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60" name="Forme libre 38">
              <a:extLst>
                <a:ext uri="{FF2B5EF4-FFF2-40B4-BE49-F238E27FC236}">
                  <a16:creationId xmlns:a16="http://schemas.microsoft.com/office/drawing/2014/main" id="{B3EDC5DA-BD5A-4D94-9EF8-995AD67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4" name="Forme libre 39">
              <a:extLst>
                <a:ext uri="{FF2B5EF4-FFF2-40B4-BE49-F238E27FC236}">
                  <a16:creationId xmlns:a16="http://schemas.microsoft.com/office/drawing/2014/main" id="{F9DCB288-7675-41B6-9E88-9068BFDC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5" name="Forme libre 40">
              <a:extLst>
                <a:ext uri="{FF2B5EF4-FFF2-40B4-BE49-F238E27FC236}">
                  <a16:creationId xmlns:a16="http://schemas.microsoft.com/office/drawing/2014/main" id="{9ABAA1E3-5A43-4715-8E36-58674814B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6" name="Forme libre 41">
              <a:extLst>
                <a:ext uri="{FF2B5EF4-FFF2-40B4-BE49-F238E27FC236}">
                  <a16:creationId xmlns:a16="http://schemas.microsoft.com/office/drawing/2014/main" id="{EA6EC370-AE96-4357-86E0-93B6C20D2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7" name="Forme libre 42">
              <a:extLst>
                <a:ext uri="{FF2B5EF4-FFF2-40B4-BE49-F238E27FC236}">
                  <a16:creationId xmlns:a16="http://schemas.microsoft.com/office/drawing/2014/main" id="{5368DFC5-02C5-4946-A452-2652C5D14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8" name="Forme libre 43">
              <a:extLst>
                <a:ext uri="{FF2B5EF4-FFF2-40B4-BE49-F238E27FC236}">
                  <a16:creationId xmlns:a16="http://schemas.microsoft.com/office/drawing/2014/main" id="{8580222D-9DD6-41E9-912C-179A6E10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</p:grpSp>
      <p:sp>
        <p:nvSpPr>
          <p:cNvPr id="3" name="Titr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fr-FR" dirty="0"/>
              <a:t>Ressources humaines : diapositive 1</a:t>
            </a: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one de texte 65">
            <a:extLst>
              <a:ext uri="{FF2B5EF4-FFF2-40B4-BE49-F238E27FC236}">
                <a16:creationId xmlns:a16="http://schemas.microsoft.com/office/drawing/2014/main" id="{40F0350B-A0DF-49BC-B925-C3FFA8BF02C7}"/>
              </a:ext>
            </a:extLst>
          </p:cNvPr>
          <p:cNvSpPr txBox="1"/>
          <p:nvPr/>
        </p:nvSpPr>
        <p:spPr>
          <a:xfrm>
            <a:off x="726781" y="1300523"/>
            <a:ext cx="6640509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dirty="0" smtClean="0"/>
              <a:t>Après avoir changé </a:t>
            </a:r>
            <a:r>
              <a:rPr lang="fr-FR" dirty="0"/>
              <a:t>le répertoire</a:t>
            </a:r>
            <a:r>
              <a:rPr lang="fr-FR" dirty="0" smtClean="0"/>
              <a:t> </a:t>
            </a:r>
            <a:r>
              <a:rPr lang="fr-FR" dirty="0"/>
              <a:t>e</a:t>
            </a:r>
            <a:r>
              <a:rPr lang="fr-FR" dirty="0" smtClean="0"/>
              <a:t>n utilisant la commande </a:t>
            </a:r>
            <a:r>
              <a:rPr lang="fr-FR" b="1" dirty="0" smtClean="0"/>
              <a:t>cd (change directory),</a:t>
            </a:r>
            <a:r>
              <a:rPr lang="fr-FR" dirty="0" smtClean="0"/>
              <a:t> Veuillez Installer les bibliothèques folium et pillow avec la commande pip.</a:t>
            </a:r>
          </a:p>
          <a:p>
            <a:r>
              <a:rPr lang="fr-FR" dirty="0" smtClean="0"/>
              <a:t>(assurez-vous que vous êtes connecté à internet)</a:t>
            </a:r>
            <a:endParaRPr lang="fr-FR" dirty="0"/>
          </a:p>
        </p:txBody>
      </p:sp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608350"/>
            <a:ext cx="11150259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z="4800" i="1" u="sng" dirty="0"/>
              <a:t>I</a:t>
            </a:r>
            <a:r>
              <a:rPr lang="fr-FR" sz="2400" i="1" u="sng" dirty="0"/>
              <a:t>nstallation des modules et des bibliothèques requises par l’application</a:t>
            </a:r>
            <a:r>
              <a:rPr lang="fr-FR" sz="2400" i="1" dirty="0"/>
              <a:t>. </a:t>
            </a:r>
          </a:p>
        </p:txBody>
      </p:sp>
      <p:sp>
        <p:nvSpPr>
          <p:cNvPr id="68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1" y="2278527"/>
            <a:ext cx="288373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b="1" dirty="0">
                <a:latin typeface="Segoe UI" panose="020B0502040204020203" pitchFamily="34" charset="0"/>
              </a:rPr>
              <a:t>pip install </a:t>
            </a:r>
            <a:r>
              <a:rPr lang="fr-FR" b="1" dirty="0" smtClean="0">
                <a:latin typeface="Segoe UI" panose="020B0502040204020203" pitchFamily="34" charset="0"/>
              </a:rPr>
              <a:t>folium</a:t>
            </a:r>
            <a:endParaRPr lang="fr-FR" b="1" dirty="0">
              <a:latin typeface="Segoe UI" panose="020B0502040204020203" pitchFamily="34" charset="0"/>
            </a:endParaRP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1" y="2597007"/>
            <a:ext cx="10878716" cy="7367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1" y="4205288"/>
            <a:ext cx="10878716" cy="755164"/>
          </a:xfrm>
          <a:prstGeom prst="rect">
            <a:avLst/>
          </a:prstGeom>
        </p:spPr>
      </p:pic>
      <p:sp>
        <p:nvSpPr>
          <p:cNvPr id="15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1" y="3891570"/>
            <a:ext cx="288373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b="1" dirty="0">
                <a:latin typeface="Segoe UI" panose="020B0502040204020203" pitchFamily="34" charset="0"/>
              </a:rPr>
              <a:t>p</a:t>
            </a:r>
            <a:r>
              <a:rPr lang="fr-FR" b="1" dirty="0" smtClean="0">
                <a:latin typeface="Segoe UI" panose="020B0502040204020203" pitchFamily="34" charset="0"/>
              </a:rPr>
              <a:t>ip install pillow </a:t>
            </a:r>
            <a:endParaRPr lang="fr-FR" b="1" dirty="0">
              <a:latin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55231" y="2743200"/>
            <a:ext cx="2458192" cy="368135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8645235" y="4292386"/>
            <a:ext cx="2493819" cy="368135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1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 smtClean="0"/>
              <a:t>Lancer l’application 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88" y="904493"/>
            <a:ext cx="7201905" cy="2581635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Flèche droite 4"/>
          <p:cNvSpPr/>
          <p:nvPr/>
        </p:nvSpPr>
        <p:spPr>
          <a:xfrm>
            <a:off x="726781" y="1282514"/>
            <a:ext cx="4023019" cy="1079686"/>
          </a:xfrm>
          <a:prstGeom prst="rightArrow">
            <a:avLst>
              <a:gd name="adj1" fmla="val 4059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1/ Clique droit sur Main_prog.py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9739473">
            <a:off x="7077820" y="2507741"/>
            <a:ext cx="2726007" cy="1007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2/ lancez votre IDLE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451" y="3982128"/>
            <a:ext cx="6363588" cy="2048161"/>
          </a:xfrm>
          <a:prstGeom prst="rect">
            <a:avLst/>
          </a:prstGeom>
        </p:spPr>
      </p:pic>
      <p:sp>
        <p:nvSpPr>
          <p:cNvPr id="15" name="Flèche droite 14"/>
          <p:cNvSpPr/>
          <p:nvPr/>
        </p:nvSpPr>
        <p:spPr>
          <a:xfrm rot="19739473">
            <a:off x="286444" y="4884981"/>
            <a:ext cx="2726007" cy="1007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3/ Cliquer sur F5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7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 descr="Cette image est une illustration d’un homme avec une barbe. 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>
            <a:off x="577510" y="1318790"/>
            <a:ext cx="4430272" cy="6043606"/>
            <a:chOff x="117404" y="1951388"/>
            <a:chExt cx="3810340" cy="5197917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82ED547-BB7E-4187-9E8C-EA8699D2D1A2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orme libre 5">
                <a:extLst>
                  <a:ext uri="{FF2B5EF4-FFF2-40B4-BE49-F238E27FC236}">
                    <a16:creationId xmlns:a16="http://schemas.microsoft.com/office/drawing/2014/main" id="{C8571C14-2F27-4E34-B686-6E2CDCF3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0" name="Forme libre 6">
                <a:extLst>
                  <a:ext uri="{FF2B5EF4-FFF2-40B4-BE49-F238E27FC236}">
                    <a16:creationId xmlns:a16="http://schemas.microsoft.com/office/drawing/2014/main" id="{600A3A6C-7791-471C-A365-60A8E278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1" name="Forme libre 7">
                <a:extLst>
                  <a:ext uri="{FF2B5EF4-FFF2-40B4-BE49-F238E27FC236}">
                    <a16:creationId xmlns:a16="http://schemas.microsoft.com/office/drawing/2014/main" id="{84D147E2-C5A1-44B2-801C-2CD2E345C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2" name="Forme libre 8">
                <a:extLst>
                  <a:ext uri="{FF2B5EF4-FFF2-40B4-BE49-F238E27FC236}">
                    <a16:creationId xmlns:a16="http://schemas.microsoft.com/office/drawing/2014/main" id="{8C4DC2FE-B668-467A-B05D-874A8610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3" name="Forme libre 9">
                <a:extLst>
                  <a:ext uri="{FF2B5EF4-FFF2-40B4-BE49-F238E27FC236}">
                    <a16:creationId xmlns:a16="http://schemas.microsoft.com/office/drawing/2014/main" id="{B5D4840E-C693-4B8E-86D8-E3E73CEB4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4" name="Forme libre 10">
                <a:extLst>
                  <a:ext uri="{FF2B5EF4-FFF2-40B4-BE49-F238E27FC236}">
                    <a16:creationId xmlns:a16="http://schemas.microsoft.com/office/drawing/2014/main" id="{F1A3E269-0320-4431-A8DF-43BC01E3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5" name="Forme libre 11">
                <a:extLst>
                  <a:ext uri="{FF2B5EF4-FFF2-40B4-BE49-F238E27FC236}">
                    <a16:creationId xmlns:a16="http://schemas.microsoft.com/office/drawing/2014/main" id="{68F90B1C-A4BC-499A-A3A8-6F83BFC7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6" name="Forme libre 12">
                <a:extLst>
                  <a:ext uri="{FF2B5EF4-FFF2-40B4-BE49-F238E27FC236}">
                    <a16:creationId xmlns:a16="http://schemas.microsoft.com/office/drawing/2014/main" id="{0870DA8A-4FAB-4AF9-8E9C-77B8A630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7" name="Forme libre 13">
                <a:extLst>
                  <a:ext uri="{FF2B5EF4-FFF2-40B4-BE49-F238E27FC236}">
                    <a16:creationId xmlns:a16="http://schemas.microsoft.com/office/drawing/2014/main" id="{116FA9B5-4461-4B4F-9235-D02206F6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8" name="Forme libre 14">
                <a:extLst>
                  <a:ext uri="{FF2B5EF4-FFF2-40B4-BE49-F238E27FC236}">
                    <a16:creationId xmlns:a16="http://schemas.microsoft.com/office/drawing/2014/main" id="{2BF4B088-9F78-4017-BB28-01D01B8E1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9" name="Forme libre 15">
                <a:extLst>
                  <a:ext uri="{FF2B5EF4-FFF2-40B4-BE49-F238E27FC236}">
                    <a16:creationId xmlns:a16="http://schemas.microsoft.com/office/drawing/2014/main" id="{52C1A77F-D0D3-4856-91DD-AD841A991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0" name="Forme libre 16">
                <a:extLst>
                  <a:ext uri="{FF2B5EF4-FFF2-40B4-BE49-F238E27FC236}">
                    <a16:creationId xmlns:a16="http://schemas.microsoft.com/office/drawing/2014/main" id="{AF758C60-4BC8-48B0-853B-79E4FE11DE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21" name="Forme libre 17">
                <a:extLst>
                  <a:ext uri="{FF2B5EF4-FFF2-40B4-BE49-F238E27FC236}">
                    <a16:creationId xmlns:a16="http://schemas.microsoft.com/office/drawing/2014/main" id="{5402D44F-972F-4278-8406-D3E44C9F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</p:grp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6" name="Losange 25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0" name="Losange 39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41" name="Losange 40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43" name="Zone de texte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4870175" y="379963"/>
            <a:ext cx="6559826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fr-FR" sz="36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de l’ application</a:t>
            </a:r>
            <a:endParaRPr lang="fr-FR" sz="3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r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</a:t>
            </a:r>
            <a:r>
              <a:rPr lang="fr" dirty="0" smtClean="0"/>
              <a:t>6</a:t>
            </a:r>
            <a:endParaRPr lang="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713"/>
          <a:stretch/>
        </p:blipFill>
        <p:spPr>
          <a:xfrm>
            <a:off x="5218042" y="1420670"/>
            <a:ext cx="6297857" cy="4759274"/>
          </a:xfrm>
          <a:prstGeom prst="rect">
            <a:avLst/>
          </a:prstGeom>
          <a:effectLst>
            <a:outerShdw blurRad="1270000" dist="50800" dir="5400000" sx="97000" sy="97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3206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 descr="Cette image est d’un homme vu de dos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569507" y="3099147"/>
            <a:ext cx="3216224" cy="3229616"/>
            <a:chOff x="4832350" y="3127375"/>
            <a:chExt cx="2668588" cy="2679700"/>
          </a:xfrm>
        </p:grpSpPr>
        <p:sp>
          <p:nvSpPr>
            <p:cNvPr id="5" name="Forme libre 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4" name="Forme automatiqu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" name="Forme libre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7" name="Forme libre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8" name="Forme libre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Forme libre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0" name="Forme libre 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e libre 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Forme libre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3" name="Forme libre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4" name="Forme libre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Forme libre 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6" name="Forme libre 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7" name="Forme libre 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Forme libre 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" name="Forme libre 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0" name="Forme libre 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0" name="Forme libre : Form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6" name="Forme libre : Forme 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e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3" name="Forme libre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4" name="Ovale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5" name="Forme libre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6" name="Ovale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7" name="Forme libre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8" name="Forme libre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9" name="Forme libre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90" name="Forme libre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grpSp>
        <p:nvGrpSpPr>
          <p:cNvPr id="345" name="Groupe 344">
            <a:extLst>
              <a:ext uri="{FF2B5EF4-FFF2-40B4-BE49-F238E27FC236}">
                <a16:creationId xmlns:a16="http://schemas.microsoft.com/office/drawing/2014/main" id="{E6D6E19C-DE46-4402-8CBF-17BB954585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78593" y="216043"/>
            <a:ext cx="4284026" cy="1079005"/>
            <a:chOff x="9397905" y="4098914"/>
            <a:chExt cx="2371352" cy="1079005"/>
          </a:xfrm>
        </p:grpSpPr>
        <p:sp>
          <p:nvSpPr>
            <p:cNvPr id="346" name="Zone de texte 345">
              <a:extLst>
                <a:ext uri="{FF2B5EF4-FFF2-40B4-BE49-F238E27FC236}">
                  <a16:creationId xmlns:a16="http://schemas.microsoft.com/office/drawing/2014/main" id="{3DF722C9-361F-401E-AD34-54132A8436B3}"/>
                </a:ext>
              </a:extLst>
            </p:cNvPr>
            <p:cNvSpPr txBox="1"/>
            <p:nvPr/>
          </p:nvSpPr>
          <p:spPr>
            <a:xfrm>
              <a:off x="9397905" y="4098914"/>
              <a:ext cx="2371352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fr-FR" sz="3600" b="1" i="1" u="sng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</a:t>
              </a:r>
              <a:r>
                <a:rPr lang="fr-FR" sz="2400" b="1" i="1" u="sng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éodésie Géométrique:</a:t>
              </a:r>
              <a:endParaRPr lang="fr-FR" sz="2400" b="1" i="1" u="sng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49C08362-5A73-4AB7-8811-DC216428D42D}"/>
                </a:ext>
              </a:extLst>
            </p:cNvPr>
            <p:cNvSpPr/>
            <p:nvPr/>
          </p:nvSpPr>
          <p:spPr>
            <a:xfrm>
              <a:off x="9693400" y="4685476"/>
              <a:ext cx="1729394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Transformation entre système de coordonnées</a:t>
              </a:r>
            </a:p>
          </p:txBody>
        </p:sp>
      </p:grpSp>
      <p:sp>
        <p:nvSpPr>
          <p:cNvPr id="24" name="Titr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diapositive </a:t>
            </a:r>
            <a:r>
              <a:rPr lang="fr" dirty="0" smtClean="0"/>
              <a:t>4</a:t>
            </a:r>
            <a:endParaRPr lang="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1703186" y="1891514"/>
            <a:ext cx="3127589" cy="1445415"/>
            <a:chOff x="1829765" y="1407331"/>
            <a:chExt cx="3127589" cy="1445415"/>
          </a:xfrm>
        </p:grpSpPr>
        <p:sp>
          <p:nvSpPr>
            <p:cNvPr id="340" name="Zone de texte 339">
              <a:extLst>
                <a:ext uri="{FF2B5EF4-FFF2-40B4-BE49-F238E27FC236}">
                  <a16:creationId xmlns:a16="http://schemas.microsoft.com/office/drawing/2014/main" id="{246A1BD9-59BD-467C-9A84-D6A5E4382773}"/>
                </a:ext>
              </a:extLst>
            </p:cNvPr>
            <p:cNvSpPr txBox="1"/>
            <p:nvPr/>
          </p:nvSpPr>
          <p:spPr>
            <a:xfrm>
              <a:off x="1829765" y="1685440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0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</a:t>
              </a:r>
            </a:p>
            <a:p>
              <a:pPr algn="r" rtl="0"/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</a:t>
              </a:r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ers</a:t>
              </a:r>
            </a:p>
            <a:p>
              <a:pPr algn="r" rtl="0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géocentrique: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3477804" y="1407331"/>
              <a:ext cx="1479550" cy="1445415"/>
              <a:chOff x="3945573" y="1676759"/>
              <a:chExt cx="1479550" cy="1445415"/>
            </a:xfrm>
          </p:grpSpPr>
          <p:sp>
            <p:nvSpPr>
              <p:cNvPr id="33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573" y="1676759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4400691" y="2060913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9" name="Groupe 28"/>
          <p:cNvGrpSpPr/>
          <p:nvPr/>
        </p:nvGrpSpPr>
        <p:grpSpPr>
          <a:xfrm>
            <a:off x="4908083" y="1371346"/>
            <a:ext cx="3099666" cy="1445415"/>
            <a:chOff x="7154896" y="1398387"/>
            <a:chExt cx="3099666" cy="1445415"/>
          </a:xfrm>
        </p:grpSpPr>
        <p:sp>
          <p:nvSpPr>
            <p:cNvPr id="337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8659957" y="1685440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 vers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7154896" y="1398387"/>
              <a:ext cx="1479550" cy="1445415"/>
              <a:chOff x="6810535" y="1598221"/>
              <a:chExt cx="1479550" cy="1445415"/>
            </a:xfrm>
          </p:grpSpPr>
          <p:sp>
            <p:nvSpPr>
              <p:cNvPr id="132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535" y="1598221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7278409" y="1982374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Groupe 30"/>
          <p:cNvGrpSpPr/>
          <p:nvPr/>
        </p:nvGrpSpPr>
        <p:grpSpPr>
          <a:xfrm>
            <a:off x="919100" y="3336929"/>
            <a:ext cx="3164603" cy="1445415"/>
            <a:chOff x="1128872" y="3991619"/>
            <a:chExt cx="3164603" cy="1445415"/>
          </a:xfrm>
        </p:grpSpPr>
        <p:sp>
          <p:nvSpPr>
            <p:cNvPr id="343" name="Zone de texte 342">
              <a:extLst>
                <a:ext uri="{FF2B5EF4-FFF2-40B4-BE49-F238E27FC236}">
                  <a16:creationId xmlns:a16="http://schemas.microsoft.com/office/drawing/2014/main" id="{36571B2F-0463-48D1-8CC7-EA6BC8F3FB67}"/>
                </a:ext>
              </a:extLst>
            </p:cNvPr>
            <p:cNvSpPr txBox="1"/>
            <p:nvPr/>
          </p:nvSpPr>
          <p:spPr>
            <a:xfrm>
              <a:off x="1128872" y="4182427"/>
              <a:ext cx="159460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Géocentriques</a:t>
              </a:r>
            </a:p>
            <a:p>
              <a:pPr algn="r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r"/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Astronomique locales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</p:txBody>
        </p:sp>
        <p:grpSp>
          <p:nvGrpSpPr>
            <p:cNvPr id="23" name="Groupe 22"/>
            <p:cNvGrpSpPr/>
            <p:nvPr/>
          </p:nvGrpSpPr>
          <p:grpSpPr>
            <a:xfrm>
              <a:off x="2813925" y="3991619"/>
              <a:ext cx="1479550" cy="1445415"/>
              <a:chOff x="2753519" y="4137035"/>
              <a:chExt cx="1479550" cy="1445415"/>
            </a:xfrm>
          </p:grpSpPr>
          <p:sp>
            <p:nvSpPr>
              <p:cNvPr id="131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3519" y="4137035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3208637" y="4520817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" name="Groupe 29"/>
          <p:cNvGrpSpPr/>
          <p:nvPr/>
        </p:nvGrpSpPr>
        <p:grpSpPr>
          <a:xfrm>
            <a:off x="8491513" y="3405977"/>
            <a:ext cx="3161752" cy="1445415"/>
            <a:chOff x="7890112" y="3991619"/>
            <a:chExt cx="3161752" cy="1445415"/>
          </a:xfrm>
        </p:grpSpPr>
        <p:sp>
          <p:nvSpPr>
            <p:cNvPr id="331" name="Zone de texte 330">
              <a:extLst>
                <a:ext uri="{FF2B5EF4-FFF2-40B4-BE49-F238E27FC236}">
                  <a16:creationId xmlns:a16="http://schemas.microsoft.com/office/drawing/2014/main" id="{62109C55-9EBC-4778-80D4-D55D22307915}"/>
                </a:ext>
              </a:extLst>
            </p:cNvPr>
            <p:cNvSpPr txBox="1"/>
            <p:nvPr/>
          </p:nvSpPr>
          <p:spPr>
            <a:xfrm>
              <a:off x="9457259" y="4152900"/>
              <a:ext cx="159460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Astronomiques locales</a:t>
              </a:r>
              <a:endParaRPr lang="fr-FR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</a:t>
              </a:r>
            </a:p>
            <a:p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géocentrique :</a:t>
              </a:r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7890112" y="3991619"/>
              <a:ext cx="1479550" cy="1445415"/>
              <a:chOff x="8118485" y="4284587"/>
              <a:chExt cx="1479550" cy="1445415"/>
            </a:xfrm>
          </p:grpSpPr>
          <p:sp>
            <p:nvSpPr>
              <p:cNvPr id="130" name="Forme libre 25">
                <a:extLst>
                  <a:ext uri="{FF2B5EF4-FFF2-40B4-BE49-F238E27FC236}">
                    <a16:creationId xmlns:a16="http://schemas.microsoft.com/office/drawing/2014/main" id="{82A9CD09-E5BD-4051-A55B-752BE1EA4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485" y="4284587"/>
                <a:ext cx="1479550" cy="1445415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6969EBC-E8D3-4914-9A82-8E88F816E77E}"/>
                  </a:ext>
                </a:extLst>
              </p:cNvPr>
              <p:cNvSpPr/>
              <p:nvPr/>
            </p:nvSpPr>
            <p:spPr>
              <a:xfrm>
                <a:off x="8573603" y="4648577"/>
                <a:ext cx="569313" cy="67710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4400" b="1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  <a:endParaRPr lang="fr-FR" sz="4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4" name="Groupe 33"/>
          <p:cNvGrpSpPr/>
          <p:nvPr/>
        </p:nvGrpSpPr>
        <p:grpSpPr>
          <a:xfrm>
            <a:off x="743670" y="4912803"/>
            <a:ext cx="3119837" cy="1445415"/>
            <a:chOff x="1216915" y="5031791"/>
            <a:chExt cx="3119837" cy="1445415"/>
          </a:xfrm>
        </p:grpSpPr>
        <p:sp>
          <p:nvSpPr>
            <p:cNvPr id="60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202" y="5031791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3350101" y="5415944"/>
              <a:ext cx="569313" cy="67710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  <p:sp>
          <p:nvSpPr>
            <p:cNvPr id="64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1216915" y="5392144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Géocentrique vers </a:t>
              </a:r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locale: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8363850" y="4912802"/>
            <a:ext cx="3085623" cy="1445415"/>
            <a:chOff x="8594502" y="4865245"/>
            <a:chExt cx="3085623" cy="1445415"/>
          </a:xfrm>
        </p:grpSpPr>
        <p:sp>
          <p:nvSpPr>
            <p:cNvPr id="59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502" y="4865245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9049620" y="5249398"/>
              <a:ext cx="569313" cy="67710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  <p:sp>
          <p:nvSpPr>
            <p:cNvPr id="65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10085520" y="5065269"/>
              <a:ext cx="1594605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locale vers Astronomiques locales::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785731" y="1998726"/>
            <a:ext cx="3185067" cy="1445415"/>
            <a:chOff x="8483590" y="1498756"/>
            <a:chExt cx="3185067" cy="1445415"/>
          </a:xfrm>
        </p:grpSpPr>
        <p:sp>
          <p:nvSpPr>
            <p:cNvPr id="58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590" y="1498756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8938708" y="1915379"/>
              <a:ext cx="569313" cy="67710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  <p:sp>
          <p:nvSpPr>
            <p:cNvPr id="66" name="Zone de texte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10074052" y="1785809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b="1" dirty="0" smtClean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Géodésique </a:t>
              </a:r>
              <a:r>
                <a:rPr lang="fr-FR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locale vers Géocentrique: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-221796" y="564541"/>
            <a:ext cx="55372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Géodésique</a:t>
            </a:r>
          </a:p>
          <a:p>
            <a:pPr algn="r"/>
            <a:r>
              <a:rPr lang="fr-FR" dirty="0"/>
              <a:t>vers</a:t>
            </a:r>
          </a:p>
          <a:p>
            <a:pPr algn="r"/>
            <a:r>
              <a:rPr lang="fr-FR" dirty="0"/>
              <a:t>géocentrique: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26" y="564541"/>
            <a:ext cx="4531795" cy="5403294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853"/>
          <a:stretch/>
        </p:blipFill>
        <p:spPr>
          <a:xfrm>
            <a:off x="721360" y="2651273"/>
            <a:ext cx="4514317" cy="1717527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21360" y="4942505"/>
            <a:ext cx="433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La virgule (,)  est un  point (.) en </a:t>
            </a:r>
            <a:r>
              <a:rPr lang="fr-FR" b="1" dirty="0" smtClean="0">
                <a:solidFill>
                  <a:srgbClr val="FF0000"/>
                </a:solidFill>
              </a:rPr>
              <a:t>python</a:t>
            </a:r>
            <a:r>
              <a:rPr lang="fr-FR" b="1" dirty="0" smtClean="0"/>
              <a:t> 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545144" y="641647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000262" y="1025801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056817" y="551789"/>
            <a:ext cx="323957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Géocentrique vers</a:t>
            </a:r>
          </a:p>
          <a:p>
            <a:pPr algn="r"/>
            <a:r>
              <a:rPr lang="fr-FR" dirty="0"/>
              <a:t>géodésique 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978" b="337"/>
          <a:stretch/>
        </p:blipFill>
        <p:spPr>
          <a:xfrm>
            <a:off x="5900098" y="551789"/>
            <a:ext cx="4234039" cy="539775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577267" y="551789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045141" y="935942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fr-FR" sz="4400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817" y="2428568"/>
            <a:ext cx="3116061" cy="392005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8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244881" y="614726"/>
            <a:ext cx="3315460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Géocentriques</a:t>
            </a:r>
          </a:p>
          <a:p>
            <a:pPr algn="r"/>
            <a:r>
              <a:rPr lang="fr-FR" dirty="0"/>
              <a:t>vers</a:t>
            </a:r>
          </a:p>
          <a:p>
            <a:pPr algn="r"/>
            <a:r>
              <a:rPr lang="fr-FR" dirty="0"/>
              <a:t>Astronomique locales 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06" y="614726"/>
            <a:ext cx="4650342" cy="5461812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765331" y="614726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220449" y="998508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fr-FR" sz="4400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028" y="2654647"/>
            <a:ext cx="3858313" cy="4047995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9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693832" y="704247"/>
            <a:ext cx="452833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Astronomiques locales</a:t>
            </a:r>
          </a:p>
          <a:p>
            <a:pPr algn="r"/>
            <a:r>
              <a:rPr lang="fr-FR" dirty="0"/>
              <a:t>vers</a:t>
            </a:r>
          </a:p>
          <a:p>
            <a:pPr algn="r"/>
            <a:r>
              <a:rPr lang="fr-FR" dirty="0"/>
              <a:t>géocentrique 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330"/>
          <a:stretch/>
        </p:blipFill>
        <p:spPr>
          <a:xfrm>
            <a:off x="5709358" y="704247"/>
            <a:ext cx="4615519" cy="5441718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054" y="2889482"/>
            <a:ext cx="3777112" cy="325648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487264" y="815641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942382" y="1179631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3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709962" y="815641"/>
            <a:ext cx="314457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Géodésique locale vers Géocentrique: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153" t="1" b="591"/>
          <a:stretch/>
        </p:blipFill>
        <p:spPr>
          <a:xfrm>
            <a:off x="6379017" y="815641"/>
            <a:ext cx="4246094" cy="499139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64" y="2971680"/>
            <a:ext cx="5626285" cy="2146444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3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487264" y="815641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942382" y="1232264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2780221" y="1209557"/>
            <a:ext cx="327632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Géocentrique vers Géodésique locale: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83" y="3998538"/>
            <a:ext cx="8986581" cy="2367586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t="1312"/>
          <a:stretch/>
        </p:blipFill>
        <p:spPr>
          <a:xfrm>
            <a:off x="6694536" y="148205"/>
            <a:ext cx="4239789" cy="490486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1300671" y="1209557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755789" y="1593710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fr-F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 de texte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41848" y="798447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32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 d’utilisation :</a:t>
            </a:r>
            <a:endParaRPr lang="fr-FR" sz="32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0359" y="2011888"/>
            <a:ext cx="4209657" cy="3482396"/>
            <a:chOff x="510359" y="1822122"/>
            <a:chExt cx="4209657" cy="348239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822122"/>
              <a:ext cx="4184476" cy="246221"/>
              <a:chOff x="518433" y="1981199"/>
              <a:chExt cx="4184476" cy="246221"/>
            </a:xfrm>
          </p:grpSpPr>
          <p:sp>
            <p:nvSpPr>
              <p:cNvPr id="6" name="Rectangle : Coins arrondis 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66714" y="1981199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Installation de python.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3319948"/>
              <a:ext cx="4201583" cy="738664"/>
              <a:chOff x="518433" y="3262086"/>
              <a:chExt cx="4201583" cy="738664"/>
            </a:xfrm>
          </p:grpSpPr>
          <p:sp>
            <p:nvSpPr>
              <p:cNvPr id="9" name="Rectangle : Coins arrondis 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339215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3262086"/>
                <a:ext cx="3536195" cy="738664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Installation des modules et des bibliothèques de python requises par l’application. 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0359" y="4266439"/>
              <a:ext cx="4201583" cy="249629"/>
              <a:chOff x="510359" y="4005563"/>
              <a:chExt cx="4201583" cy="249629"/>
            </a:xfrm>
          </p:grpSpPr>
          <p:sp>
            <p:nvSpPr>
              <p:cNvPr id="11" name="Rectangle : Coins arrondis 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0359" y="4022896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2" name="Rectangle 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75747" y="4005563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Prise en main.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62169"/>
              <a:ext cx="4201583" cy="342349"/>
              <a:chOff x="518433" y="4498280"/>
              <a:chExt cx="4201583" cy="342349"/>
            </a:xfrm>
          </p:grpSpPr>
          <p:sp>
            <p:nvSpPr>
              <p:cNvPr id="13" name="Rectangle : Coins arrondis 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dirty="0"/>
              </a:p>
            </p:txBody>
          </p:sp>
          <p:sp>
            <p:nvSpPr>
              <p:cNvPr id="14" name="Rectangle 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498280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fr-FR" sz="1600" i="1" dirty="0" smtClean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Conclusion .</a:t>
                </a:r>
                <a:endParaRPr lang="fr-FR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2" name="Ovale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15" name="Titr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Ressources humaines : </a:t>
            </a:r>
            <a:r>
              <a:rPr lang="fr-FR" dirty="0" smtClean="0"/>
              <a:t>diapositive </a:t>
            </a:r>
            <a:r>
              <a:rPr lang="fr" dirty="0" smtClean="0"/>
              <a:t>2</a:t>
            </a:r>
            <a:endParaRPr lang="fr" dirty="0"/>
          </a:p>
        </p:txBody>
      </p:sp>
      <p:sp>
        <p:nvSpPr>
          <p:cNvPr id="45" name="Forme libre 22">
            <a:extLst>
              <a:ext uri="{FF2B5EF4-FFF2-40B4-BE49-F238E27FC236}">
                <a16:creationId xmlns:a16="http://schemas.microsoft.com/office/drawing/2014/main" id="{52C7242F-F484-4573-8387-13E2AE9DD93F}"/>
              </a:ext>
            </a:extLst>
          </p:cNvPr>
          <p:cNvSpPr>
            <a:spLocks/>
          </p:cNvSpPr>
          <p:nvPr/>
        </p:nvSpPr>
        <p:spPr bwMode="auto">
          <a:xfrm>
            <a:off x="4482071" y="-10552"/>
            <a:ext cx="8739665" cy="7848790"/>
          </a:xfrm>
          <a:custGeom>
            <a:avLst/>
            <a:gdLst>
              <a:gd name="T0" fmla="*/ 2254 w 2254"/>
              <a:gd name="T1" fmla="*/ 0 h 2026"/>
              <a:gd name="T2" fmla="*/ 2254 w 2254"/>
              <a:gd name="T3" fmla="*/ 2026 h 2026"/>
              <a:gd name="T4" fmla="*/ 2091 w 2254"/>
              <a:gd name="T5" fmla="*/ 1927 h 2026"/>
              <a:gd name="T6" fmla="*/ 1829 w 2254"/>
              <a:gd name="T7" fmla="*/ 1867 h 2026"/>
              <a:gd name="T8" fmla="*/ 1784 w 2254"/>
              <a:gd name="T9" fmla="*/ 1860 h 2026"/>
              <a:gd name="T10" fmla="*/ 1025 w 2254"/>
              <a:gd name="T11" fmla="*/ 1812 h 2026"/>
              <a:gd name="T12" fmla="*/ 330 w 2254"/>
              <a:gd name="T13" fmla="*/ 1005 h 2026"/>
              <a:gd name="T14" fmla="*/ 662 w 2254"/>
              <a:gd name="T15" fmla="*/ 430 h 2026"/>
              <a:gd name="T16" fmla="*/ 770 w 2254"/>
              <a:gd name="T17" fmla="*/ 0 h 2026"/>
              <a:gd name="T18" fmla="*/ 2254 w 2254"/>
              <a:gd name="T19" fmla="*/ 0 h 2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54" h="2026">
                <a:moveTo>
                  <a:pt x="2254" y="0"/>
                </a:moveTo>
                <a:cubicBezTo>
                  <a:pt x="2254" y="2026"/>
                  <a:pt x="2254" y="2026"/>
                  <a:pt x="2254" y="2026"/>
                </a:cubicBezTo>
                <a:cubicBezTo>
                  <a:pt x="2243" y="2005"/>
                  <a:pt x="2206" y="1966"/>
                  <a:pt x="2091" y="1927"/>
                </a:cubicBezTo>
                <a:cubicBezTo>
                  <a:pt x="2029" y="1906"/>
                  <a:pt x="1944" y="1885"/>
                  <a:pt x="1829" y="1867"/>
                </a:cubicBezTo>
                <a:cubicBezTo>
                  <a:pt x="1814" y="1865"/>
                  <a:pt x="1800" y="1862"/>
                  <a:pt x="1784" y="1860"/>
                </a:cubicBezTo>
                <a:cubicBezTo>
                  <a:pt x="1606" y="1835"/>
                  <a:pt x="1361" y="1816"/>
                  <a:pt x="1025" y="1812"/>
                </a:cubicBezTo>
                <a:cubicBezTo>
                  <a:pt x="0" y="1800"/>
                  <a:pt x="66" y="1196"/>
                  <a:pt x="330" y="1005"/>
                </a:cubicBezTo>
                <a:cubicBezTo>
                  <a:pt x="580" y="825"/>
                  <a:pt x="686" y="680"/>
                  <a:pt x="662" y="430"/>
                </a:cubicBezTo>
                <a:cubicBezTo>
                  <a:pt x="638" y="181"/>
                  <a:pt x="770" y="0"/>
                  <a:pt x="770" y="0"/>
                </a:cubicBezTo>
                <a:lnTo>
                  <a:pt x="2254" y="0"/>
                </a:lnTo>
                <a:close/>
              </a:path>
            </a:pathLst>
          </a:custGeom>
          <a:gradFill>
            <a:gsLst>
              <a:gs pos="0">
                <a:srgbClr val="7CEFD8"/>
              </a:gs>
              <a:gs pos="55000">
                <a:srgbClr val="6672E4"/>
              </a:gs>
              <a:gs pos="100000">
                <a:srgbClr val="882BE5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6" name="Forme libre 23">
            <a:extLst>
              <a:ext uri="{FF2B5EF4-FFF2-40B4-BE49-F238E27FC236}">
                <a16:creationId xmlns:a16="http://schemas.microsoft.com/office/drawing/2014/main" id="{DFA1772D-1024-422A-B407-BE0F21E16E56}"/>
              </a:ext>
            </a:extLst>
          </p:cNvPr>
          <p:cNvSpPr>
            <a:spLocks/>
          </p:cNvSpPr>
          <p:nvPr/>
        </p:nvSpPr>
        <p:spPr bwMode="auto">
          <a:xfrm>
            <a:off x="7261936" y="1655718"/>
            <a:ext cx="4730720" cy="4551308"/>
          </a:xfrm>
          <a:custGeom>
            <a:avLst/>
            <a:gdLst>
              <a:gd name="T0" fmla="*/ 0 w 2294"/>
              <a:gd name="T1" fmla="*/ 221 h 2207"/>
              <a:gd name="T2" fmla="*/ 1809 w 2294"/>
              <a:gd name="T3" fmla="*/ 0 h 2207"/>
              <a:gd name="T4" fmla="*/ 2294 w 2294"/>
              <a:gd name="T5" fmla="*/ 1957 h 2207"/>
              <a:gd name="T6" fmla="*/ 432 w 2294"/>
              <a:gd name="T7" fmla="*/ 2207 h 2207"/>
              <a:gd name="T8" fmla="*/ 0 w 2294"/>
              <a:gd name="T9" fmla="*/ 221 h 2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94" h="2207">
                <a:moveTo>
                  <a:pt x="0" y="221"/>
                </a:moveTo>
                <a:lnTo>
                  <a:pt x="1809" y="0"/>
                </a:lnTo>
                <a:lnTo>
                  <a:pt x="2294" y="1957"/>
                </a:lnTo>
                <a:lnTo>
                  <a:pt x="432" y="2207"/>
                </a:lnTo>
                <a:lnTo>
                  <a:pt x="0" y="221"/>
                </a:lnTo>
                <a:close/>
              </a:path>
            </a:pathLst>
          </a:custGeom>
          <a:solidFill>
            <a:srgbClr val="C8F4F7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47" name="Forme libre 24">
            <a:extLst>
              <a:ext uri="{FF2B5EF4-FFF2-40B4-BE49-F238E27FC236}">
                <a16:creationId xmlns:a16="http://schemas.microsoft.com/office/drawing/2014/main" id="{30CD4E41-332B-4C6B-9927-54698D5D0DF2}"/>
              </a:ext>
            </a:extLst>
          </p:cNvPr>
          <p:cNvSpPr>
            <a:spLocks/>
          </p:cNvSpPr>
          <p:nvPr/>
        </p:nvSpPr>
        <p:spPr bwMode="auto">
          <a:xfrm>
            <a:off x="8024955" y="1655718"/>
            <a:ext cx="3431524" cy="1878679"/>
          </a:xfrm>
          <a:custGeom>
            <a:avLst/>
            <a:gdLst>
              <a:gd name="T0" fmla="*/ 0 w 1664"/>
              <a:gd name="T1" fmla="*/ 736 h 911"/>
              <a:gd name="T2" fmla="*/ 1664 w 1664"/>
              <a:gd name="T3" fmla="*/ 911 h 911"/>
              <a:gd name="T4" fmla="*/ 1439 w 1664"/>
              <a:gd name="T5" fmla="*/ 0 h 911"/>
              <a:gd name="T6" fmla="*/ 399 w 1664"/>
              <a:gd name="T7" fmla="*/ 127 h 911"/>
              <a:gd name="T8" fmla="*/ 0 w 1664"/>
              <a:gd name="T9" fmla="*/ 736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4" h="911">
                <a:moveTo>
                  <a:pt x="0" y="736"/>
                </a:moveTo>
                <a:lnTo>
                  <a:pt x="1664" y="911"/>
                </a:lnTo>
                <a:lnTo>
                  <a:pt x="1439" y="0"/>
                </a:lnTo>
                <a:lnTo>
                  <a:pt x="399" y="127"/>
                </a:lnTo>
                <a:lnTo>
                  <a:pt x="0" y="736"/>
                </a:lnTo>
                <a:close/>
              </a:path>
            </a:pathLst>
          </a:custGeom>
          <a:solidFill>
            <a:srgbClr val="7CE4EC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3"/>
          <a:srcRect l="713"/>
          <a:stretch/>
        </p:blipFill>
        <p:spPr>
          <a:xfrm rot="21089638">
            <a:off x="7491590" y="1773223"/>
            <a:ext cx="4356646" cy="4227553"/>
          </a:xfrm>
          <a:prstGeom prst="rect">
            <a:avLst/>
          </a:prstGeom>
          <a:effectLst>
            <a:outerShdw dist="50800" dir="5400000" sx="97000" sy="97000" algn="ctr" rotWithShape="0">
              <a:srgbClr val="000000"/>
            </a:outerShdw>
          </a:effectLst>
        </p:spPr>
      </p:pic>
      <p:sp>
        <p:nvSpPr>
          <p:cNvPr id="49" name="Forme libre 26">
            <a:extLst>
              <a:ext uri="{FF2B5EF4-FFF2-40B4-BE49-F238E27FC236}">
                <a16:creationId xmlns:a16="http://schemas.microsoft.com/office/drawing/2014/main" id="{56FE8491-17D1-44D2-A059-D277D43E3DDA}"/>
              </a:ext>
            </a:extLst>
          </p:cNvPr>
          <p:cNvSpPr>
            <a:spLocks/>
          </p:cNvSpPr>
          <p:nvPr/>
        </p:nvSpPr>
        <p:spPr bwMode="auto">
          <a:xfrm>
            <a:off x="8346661" y="2101156"/>
            <a:ext cx="628976" cy="525866"/>
          </a:xfrm>
          <a:custGeom>
            <a:avLst/>
            <a:gdLst>
              <a:gd name="T0" fmla="*/ 162 w 162"/>
              <a:gd name="T1" fmla="*/ 66 h 136"/>
              <a:gd name="T2" fmla="*/ 87 w 162"/>
              <a:gd name="T3" fmla="*/ 130 h 136"/>
              <a:gd name="T4" fmla="*/ 36 w 162"/>
              <a:gd name="T5" fmla="*/ 124 h 136"/>
              <a:gd name="T6" fmla="*/ 0 w 162"/>
              <a:gd name="T7" fmla="*/ 103 h 136"/>
              <a:gd name="T8" fmla="*/ 103 w 162"/>
              <a:gd name="T9" fmla="*/ 0 h 136"/>
              <a:gd name="T10" fmla="*/ 148 w 162"/>
              <a:gd name="T11" fmla="*/ 50 h 136"/>
              <a:gd name="T12" fmla="*/ 162 w 162"/>
              <a:gd name="T13" fmla="*/ 6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36">
                <a:moveTo>
                  <a:pt x="162" y="66"/>
                </a:moveTo>
                <a:cubicBezTo>
                  <a:pt x="162" y="66"/>
                  <a:pt x="119" y="116"/>
                  <a:pt x="87" y="130"/>
                </a:cubicBezTo>
                <a:cubicBezTo>
                  <a:pt x="72" y="136"/>
                  <a:pt x="53" y="131"/>
                  <a:pt x="36" y="124"/>
                </a:cubicBezTo>
                <a:cubicBezTo>
                  <a:pt x="16" y="115"/>
                  <a:pt x="0" y="103"/>
                  <a:pt x="0" y="103"/>
                </a:cubicBezTo>
                <a:cubicBezTo>
                  <a:pt x="103" y="0"/>
                  <a:pt x="103" y="0"/>
                  <a:pt x="103" y="0"/>
                </a:cubicBezTo>
                <a:cubicBezTo>
                  <a:pt x="148" y="50"/>
                  <a:pt x="148" y="50"/>
                  <a:pt x="148" y="50"/>
                </a:cubicBezTo>
                <a:lnTo>
                  <a:pt x="162" y="66"/>
                </a:lnTo>
                <a:close/>
              </a:path>
            </a:pathLst>
          </a:custGeom>
          <a:solidFill>
            <a:srgbClr val="D8C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0" name="Forme libre 27">
            <a:extLst>
              <a:ext uri="{FF2B5EF4-FFF2-40B4-BE49-F238E27FC236}">
                <a16:creationId xmlns:a16="http://schemas.microsoft.com/office/drawing/2014/main" id="{59AC079D-039E-4639-B27F-9908EF107DB5}"/>
              </a:ext>
            </a:extLst>
          </p:cNvPr>
          <p:cNvSpPr>
            <a:spLocks/>
          </p:cNvSpPr>
          <p:nvPr/>
        </p:nvSpPr>
        <p:spPr bwMode="auto">
          <a:xfrm>
            <a:off x="8486892" y="2295004"/>
            <a:ext cx="488746" cy="332017"/>
          </a:xfrm>
          <a:custGeom>
            <a:avLst/>
            <a:gdLst>
              <a:gd name="T0" fmla="*/ 126 w 126"/>
              <a:gd name="T1" fmla="*/ 16 h 86"/>
              <a:gd name="T2" fmla="*/ 51 w 126"/>
              <a:gd name="T3" fmla="*/ 80 h 86"/>
              <a:gd name="T4" fmla="*/ 0 w 126"/>
              <a:gd name="T5" fmla="*/ 74 h 86"/>
              <a:gd name="T6" fmla="*/ 6 w 126"/>
              <a:gd name="T7" fmla="*/ 61 h 86"/>
              <a:gd name="T8" fmla="*/ 112 w 126"/>
              <a:gd name="T9" fmla="*/ 0 h 86"/>
              <a:gd name="T10" fmla="*/ 126 w 126"/>
              <a:gd name="T11" fmla="*/ 1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6" h="86">
                <a:moveTo>
                  <a:pt x="126" y="16"/>
                </a:moveTo>
                <a:cubicBezTo>
                  <a:pt x="126" y="16"/>
                  <a:pt x="83" y="66"/>
                  <a:pt x="51" y="80"/>
                </a:cubicBezTo>
                <a:cubicBezTo>
                  <a:pt x="36" y="86"/>
                  <a:pt x="17" y="81"/>
                  <a:pt x="0" y="74"/>
                </a:cubicBezTo>
                <a:cubicBezTo>
                  <a:pt x="2" y="70"/>
                  <a:pt x="3" y="65"/>
                  <a:pt x="6" y="61"/>
                </a:cubicBezTo>
                <a:cubicBezTo>
                  <a:pt x="6" y="61"/>
                  <a:pt x="54" y="25"/>
                  <a:pt x="112" y="0"/>
                </a:cubicBezTo>
                <a:lnTo>
                  <a:pt x="126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1" name="Forme libre 28">
            <a:extLst>
              <a:ext uri="{FF2B5EF4-FFF2-40B4-BE49-F238E27FC236}">
                <a16:creationId xmlns:a16="http://schemas.microsoft.com/office/drawing/2014/main" id="{C95685F9-863C-488D-A6CE-3A519F21EA34}"/>
              </a:ext>
            </a:extLst>
          </p:cNvPr>
          <p:cNvSpPr>
            <a:spLocks/>
          </p:cNvSpPr>
          <p:nvPr/>
        </p:nvSpPr>
        <p:spPr bwMode="auto">
          <a:xfrm>
            <a:off x="12776298" y="-18801"/>
            <a:ext cx="445438" cy="8249"/>
          </a:xfrm>
          <a:custGeom>
            <a:avLst/>
            <a:gdLst>
              <a:gd name="T0" fmla="*/ 115 w 115"/>
              <a:gd name="T1" fmla="*/ 2 h 2"/>
              <a:gd name="T2" fmla="*/ 0 w 115"/>
              <a:gd name="T3" fmla="*/ 2 h 2"/>
              <a:gd name="T4" fmla="*/ 115 w 11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" h="2">
                <a:moveTo>
                  <a:pt x="115" y="2"/>
                </a:moveTo>
                <a:cubicBezTo>
                  <a:pt x="0" y="2"/>
                  <a:pt x="0" y="2"/>
                  <a:pt x="0" y="2"/>
                </a:cubicBezTo>
                <a:cubicBezTo>
                  <a:pt x="73" y="0"/>
                  <a:pt x="115" y="2"/>
                  <a:pt x="115" y="2"/>
                </a:cubicBezTo>
                <a:close/>
              </a:path>
            </a:pathLst>
          </a:custGeom>
          <a:solidFill>
            <a:srgbClr val="190E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67" name="Forme libre : Forme 66">
            <a:extLst>
              <a:ext uri="{FF2B5EF4-FFF2-40B4-BE49-F238E27FC236}">
                <a16:creationId xmlns:a16="http://schemas.microsoft.com/office/drawing/2014/main" id="{2ACAA286-8EC7-477A-B799-85B6B23E638D}"/>
              </a:ext>
            </a:extLst>
          </p:cNvPr>
          <p:cNvSpPr/>
          <p:nvPr/>
        </p:nvSpPr>
        <p:spPr>
          <a:xfrm rot="20923453">
            <a:off x="6850296" y="-508000"/>
            <a:ext cx="6315688" cy="1193715"/>
          </a:xfrm>
          <a:custGeom>
            <a:avLst/>
            <a:gdLst>
              <a:gd name="connsiteX0" fmla="*/ 584535 w 5488008"/>
              <a:gd name="connsiteY0" fmla="*/ 0 h 1037277"/>
              <a:gd name="connsiteX1" fmla="*/ 5488008 w 5488008"/>
              <a:gd name="connsiteY1" fmla="*/ 977656 h 1037277"/>
              <a:gd name="connsiteX2" fmla="*/ 5476121 w 5488008"/>
              <a:gd name="connsiteY2" fmla="*/ 1037276 h 1037277"/>
              <a:gd name="connsiteX3" fmla="*/ 0 w 5488008"/>
              <a:gd name="connsiteY3" fmla="*/ 1037277 h 1037277"/>
              <a:gd name="connsiteX4" fmla="*/ 35107 w 5488008"/>
              <a:gd name="connsiteY4" fmla="*/ 912868 h 1037277"/>
              <a:gd name="connsiteX5" fmla="*/ 584535 w 5488008"/>
              <a:gd name="connsiteY5" fmla="*/ 0 h 103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8008" h="1037277">
                <a:moveTo>
                  <a:pt x="584535" y="0"/>
                </a:moveTo>
                <a:lnTo>
                  <a:pt x="5488008" y="977656"/>
                </a:lnTo>
                <a:lnTo>
                  <a:pt x="5476121" y="1037276"/>
                </a:lnTo>
                <a:lnTo>
                  <a:pt x="0" y="1037277"/>
                </a:lnTo>
                <a:lnTo>
                  <a:pt x="35107" y="912868"/>
                </a:lnTo>
                <a:cubicBezTo>
                  <a:pt x="217952" y="337066"/>
                  <a:pt x="584535" y="0"/>
                  <a:pt x="584535" y="0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83000">
                <a:srgbClr val="6672E4"/>
              </a:gs>
            </a:gsLst>
            <a:lin ang="24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Forme libre 25">
            <a:extLst>
              <a:ext uri="{FF2B5EF4-FFF2-40B4-BE49-F238E27FC236}">
                <a16:creationId xmlns:a16="http://schemas.microsoft.com/office/drawing/2014/main" id="{12DCF2D5-0997-409A-9DB7-B4DFF4C5BA0B}"/>
              </a:ext>
            </a:extLst>
          </p:cNvPr>
          <p:cNvSpPr>
            <a:spLocks/>
          </p:cNvSpPr>
          <p:nvPr/>
        </p:nvSpPr>
        <p:spPr bwMode="auto">
          <a:xfrm>
            <a:off x="8521950" y="1639220"/>
            <a:ext cx="1550786" cy="682594"/>
          </a:xfrm>
          <a:custGeom>
            <a:avLst/>
            <a:gdLst>
              <a:gd name="T0" fmla="*/ 752 w 752"/>
              <a:gd name="T1" fmla="*/ 0 h 331"/>
              <a:gd name="T2" fmla="*/ 275 w 752"/>
              <a:gd name="T3" fmla="*/ 72 h 331"/>
              <a:gd name="T4" fmla="*/ 0 w 752"/>
              <a:gd name="T5" fmla="*/ 331 h 331"/>
              <a:gd name="T6" fmla="*/ 752 w 752"/>
              <a:gd name="T7" fmla="*/ 130 h 331"/>
              <a:gd name="T8" fmla="*/ 752 w 752"/>
              <a:gd name="T9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2" h="331">
                <a:moveTo>
                  <a:pt x="752" y="0"/>
                </a:moveTo>
                <a:lnTo>
                  <a:pt x="275" y="72"/>
                </a:lnTo>
                <a:lnTo>
                  <a:pt x="0" y="331"/>
                </a:lnTo>
                <a:lnTo>
                  <a:pt x="752" y="130"/>
                </a:lnTo>
                <a:lnTo>
                  <a:pt x="752" y="0"/>
                </a:lnTo>
                <a:close/>
              </a:path>
            </a:pathLst>
          </a:custGeom>
          <a:solidFill>
            <a:srgbClr val="ADA4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88A045D-1D47-48A7-BD6D-329F30D7916F}"/>
              </a:ext>
            </a:extLst>
          </p:cNvPr>
          <p:cNvGrpSpPr/>
          <p:nvPr/>
        </p:nvGrpSpPr>
        <p:grpSpPr>
          <a:xfrm>
            <a:off x="8024955" y="606051"/>
            <a:ext cx="2192134" cy="2567457"/>
            <a:chOff x="7676266" y="528897"/>
            <a:chExt cx="1904852" cy="2230988"/>
          </a:xfrm>
          <a:gradFill>
            <a:gsLst>
              <a:gs pos="0">
                <a:srgbClr val="03002F"/>
              </a:gs>
              <a:gs pos="100000">
                <a:srgbClr val="F870FF"/>
              </a:gs>
            </a:gsLst>
            <a:lin ang="19800000" scaled="0"/>
          </a:gradFill>
        </p:grpSpPr>
        <p:sp>
          <p:nvSpPr>
            <p:cNvPr id="52" name="Forme libre 29">
              <a:extLst>
                <a:ext uri="{FF2B5EF4-FFF2-40B4-BE49-F238E27FC236}">
                  <a16:creationId xmlns:a16="http://schemas.microsoft.com/office/drawing/2014/main" id="{8AC43BD2-6A27-4E0F-BAFD-FDAF479A0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2195418"/>
              <a:ext cx="589555" cy="564467"/>
            </a:xfrm>
            <a:custGeom>
              <a:avLst/>
              <a:gdLst>
                <a:gd name="T0" fmla="*/ 138 w 175"/>
                <a:gd name="T1" fmla="*/ 16 h 168"/>
                <a:gd name="T2" fmla="*/ 175 w 175"/>
                <a:gd name="T3" fmla="*/ 32 h 168"/>
                <a:gd name="T4" fmla="*/ 167 w 175"/>
                <a:gd name="T5" fmla="*/ 40 h 168"/>
                <a:gd name="T6" fmla="*/ 109 w 175"/>
                <a:gd name="T7" fmla="*/ 105 h 168"/>
                <a:gd name="T8" fmla="*/ 109 w 175"/>
                <a:gd name="T9" fmla="*/ 105 h 168"/>
                <a:gd name="T10" fmla="*/ 84 w 175"/>
                <a:gd name="T11" fmla="*/ 133 h 168"/>
                <a:gd name="T12" fmla="*/ 0 w 175"/>
                <a:gd name="T13" fmla="*/ 168 h 168"/>
                <a:gd name="T14" fmla="*/ 32 w 175"/>
                <a:gd name="T15" fmla="*/ 83 h 168"/>
                <a:gd name="T16" fmla="*/ 48 w 175"/>
                <a:gd name="T17" fmla="*/ 63 h 168"/>
                <a:gd name="T18" fmla="*/ 65 w 175"/>
                <a:gd name="T19" fmla="*/ 42 h 168"/>
                <a:gd name="T20" fmla="*/ 99 w 175"/>
                <a:gd name="T21" fmla="*/ 0 h 168"/>
                <a:gd name="T22" fmla="*/ 103 w 175"/>
                <a:gd name="T23" fmla="*/ 1 h 168"/>
                <a:gd name="T24" fmla="*/ 108 w 175"/>
                <a:gd name="T25" fmla="*/ 3 h 168"/>
                <a:gd name="T26" fmla="*/ 113 w 175"/>
                <a:gd name="T27" fmla="*/ 6 h 168"/>
                <a:gd name="T28" fmla="*/ 115 w 175"/>
                <a:gd name="T29" fmla="*/ 6 h 168"/>
                <a:gd name="T30" fmla="*/ 115 w 175"/>
                <a:gd name="T31" fmla="*/ 6 h 168"/>
                <a:gd name="T32" fmla="*/ 115 w 175"/>
                <a:gd name="T33" fmla="*/ 6 h 168"/>
                <a:gd name="T34" fmla="*/ 131 w 175"/>
                <a:gd name="T35" fmla="*/ 13 h 168"/>
                <a:gd name="T36" fmla="*/ 136 w 175"/>
                <a:gd name="T37" fmla="*/ 15 h 168"/>
                <a:gd name="T38" fmla="*/ 138 w 175"/>
                <a:gd name="T39" fmla="*/ 1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168">
                  <a:moveTo>
                    <a:pt x="138" y="16"/>
                  </a:moveTo>
                  <a:cubicBezTo>
                    <a:pt x="150" y="21"/>
                    <a:pt x="162" y="27"/>
                    <a:pt x="175" y="32"/>
                  </a:cubicBezTo>
                  <a:cubicBezTo>
                    <a:pt x="167" y="40"/>
                    <a:pt x="167" y="40"/>
                    <a:pt x="167" y="40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0" y="0"/>
                    <a:pt x="101" y="1"/>
                    <a:pt x="103" y="1"/>
                  </a:cubicBezTo>
                  <a:cubicBezTo>
                    <a:pt x="104" y="2"/>
                    <a:pt x="106" y="3"/>
                    <a:pt x="108" y="3"/>
                  </a:cubicBezTo>
                  <a:cubicBezTo>
                    <a:pt x="110" y="4"/>
                    <a:pt x="112" y="5"/>
                    <a:pt x="113" y="6"/>
                  </a:cubicBezTo>
                  <a:cubicBezTo>
                    <a:pt x="114" y="6"/>
                    <a:pt x="114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20" y="8"/>
                    <a:pt x="126" y="11"/>
                    <a:pt x="131" y="13"/>
                  </a:cubicBezTo>
                  <a:cubicBezTo>
                    <a:pt x="133" y="14"/>
                    <a:pt x="134" y="15"/>
                    <a:pt x="136" y="15"/>
                  </a:cubicBezTo>
                  <a:cubicBezTo>
                    <a:pt x="137" y="16"/>
                    <a:pt x="137" y="16"/>
                    <a:pt x="13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53" name="Forme libre 30">
              <a:extLst>
                <a:ext uri="{FF2B5EF4-FFF2-40B4-BE49-F238E27FC236}">
                  <a16:creationId xmlns:a16="http://schemas.microsoft.com/office/drawing/2014/main" id="{ADA7EFA8-1700-4615-8891-221172E4B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9570" y="528897"/>
              <a:ext cx="1571548" cy="1774039"/>
            </a:xfrm>
            <a:custGeom>
              <a:avLst/>
              <a:gdLst>
                <a:gd name="T0" fmla="*/ 454 w 466"/>
                <a:gd name="T1" fmla="*/ 77 h 527"/>
                <a:gd name="T2" fmla="*/ 450 w 466"/>
                <a:gd name="T3" fmla="*/ 81 h 527"/>
                <a:gd name="T4" fmla="*/ 241 w 466"/>
                <a:gd name="T5" fmla="*/ 334 h 527"/>
                <a:gd name="T6" fmla="*/ 228 w 466"/>
                <a:gd name="T7" fmla="*/ 350 h 527"/>
                <a:gd name="T8" fmla="*/ 184 w 466"/>
                <a:gd name="T9" fmla="*/ 403 h 527"/>
                <a:gd name="T10" fmla="*/ 162 w 466"/>
                <a:gd name="T11" fmla="*/ 429 h 527"/>
                <a:gd name="T12" fmla="*/ 134 w 466"/>
                <a:gd name="T13" fmla="*/ 461 h 527"/>
                <a:gd name="T14" fmla="*/ 76 w 466"/>
                <a:gd name="T15" fmla="*/ 527 h 527"/>
                <a:gd name="T16" fmla="*/ 39 w 466"/>
                <a:gd name="T17" fmla="*/ 511 h 527"/>
                <a:gd name="T18" fmla="*/ 37 w 466"/>
                <a:gd name="T19" fmla="*/ 510 h 527"/>
                <a:gd name="T20" fmla="*/ 32 w 466"/>
                <a:gd name="T21" fmla="*/ 508 h 527"/>
                <a:gd name="T22" fmla="*/ 16 w 466"/>
                <a:gd name="T23" fmla="*/ 501 h 527"/>
                <a:gd name="T24" fmla="*/ 16 w 466"/>
                <a:gd name="T25" fmla="*/ 501 h 527"/>
                <a:gd name="T26" fmla="*/ 16 w 466"/>
                <a:gd name="T27" fmla="*/ 501 h 527"/>
                <a:gd name="T28" fmla="*/ 14 w 466"/>
                <a:gd name="T29" fmla="*/ 501 h 527"/>
                <a:gd name="T30" fmla="*/ 9 w 466"/>
                <a:gd name="T31" fmla="*/ 498 h 527"/>
                <a:gd name="T32" fmla="*/ 4 w 466"/>
                <a:gd name="T33" fmla="*/ 496 h 527"/>
                <a:gd name="T34" fmla="*/ 0 w 466"/>
                <a:gd name="T35" fmla="*/ 495 h 527"/>
                <a:gd name="T36" fmla="*/ 378 w 466"/>
                <a:gd name="T37" fmla="*/ 24 h 527"/>
                <a:gd name="T38" fmla="*/ 443 w 466"/>
                <a:gd name="T39" fmla="*/ 16 h 527"/>
                <a:gd name="T40" fmla="*/ 454 w 466"/>
                <a:gd name="T41" fmla="*/ 7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6" h="527">
                  <a:moveTo>
                    <a:pt x="454" y="77"/>
                  </a:moveTo>
                  <a:cubicBezTo>
                    <a:pt x="453" y="78"/>
                    <a:pt x="452" y="80"/>
                    <a:pt x="450" y="81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28" y="350"/>
                    <a:pt x="228" y="350"/>
                    <a:pt x="228" y="350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62" y="429"/>
                    <a:pt x="162" y="429"/>
                    <a:pt x="162" y="429"/>
                  </a:cubicBezTo>
                  <a:cubicBezTo>
                    <a:pt x="134" y="461"/>
                    <a:pt x="134" y="461"/>
                    <a:pt x="134" y="461"/>
                  </a:cubicBezTo>
                  <a:cubicBezTo>
                    <a:pt x="76" y="527"/>
                    <a:pt x="76" y="527"/>
                    <a:pt x="76" y="527"/>
                  </a:cubicBezTo>
                  <a:cubicBezTo>
                    <a:pt x="63" y="522"/>
                    <a:pt x="51" y="516"/>
                    <a:pt x="39" y="511"/>
                  </a:cubicBezTo>
                  <a:cubicBezTo>
                    <a:pt x="38" y="511"/>
                    <a:pt x="38" y="511"/>
                    <a:pt x="37" y="510"/>
                  </a:cubicBezTo>
                  <a:cubicBezTo>
                    <a:pt x="35" y="510"/>
                    <a:pt x="34" y="509"/>
                    <a:pt x="32" y="508"/>
                  </a:cubicBezTo>
                  <a:cubicBezTo>
                    <a:pt x="27" y="506"/>
                    <a:pt x="21" y="503"/>
                    <a:pt x="16" y="501"/>
                  </a:cubicBezTo>
                  <a:cubicBezTo>
                    <a:pt x="16" y="501"/>
                    <a:pt x="16" y="501"/>
                    <a:pt x="16" y="501"/>
                  </a:cubicBezTo>
                  <a:cubicBezTo>
                    <a:pt x="16" y="501"/>
                    <a:pt x="16" y="501"/>
                    <a:pt x="16" y="501"/>
                  </a:cubicBezTo>
                  <a:cubicBezTo>
                    <a:pt x="15" y="501"/>
                    <a:pt x="15" y="501"/>
                    <a:pt x="14" y="501"/>
                  </a:cubicBezTo>
                  <a:cubicBezTo>
                    <a:pt x="13" y="500"/>
                    <a:pt x="11" y="499"/>
                    <a:pt x="9" y="498"/>
                  </a:cubicBezTo>
                  <a:cubicBezTo>
                    <a:pt x="7" y="498"/>
                    <a:pt x="5" y="497"/>
                    <a:pt x="4" y="496"/>
                  </a:cubicBezTo>
                  <a:cubicBezTo>
                    <a:pt x="2" y="496"/>
                    <a:pt x="1" y="495"/>
                    <a:pt x="0" y="495"/>
                  </a:cubicBezTo>
                  <a:cubicBezTo>
                    <a:pt x="378" y="24"/>
                    <a:pt x="378" y="24"/>
                    <a:pt x="378" y="24"/>
                  </a:cubicBezTo>
                  <a:cubicBezTo>
                    <a:pt x="394" y="4"/>
                    <a:pt x="423" y="0"/>
                    <a:pt x="443" y="16"/>
                  </a:cubicBezTo>
                  <a:cubicBezTo>
                    <a:pt x="462" y="31"/>
                    <a:pt x="466" y="57"/>
                    <a:pt x="45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56" name="Forme libre 33">
            <a:extLst>
              <a:ext uri="{FF2B5EF4-FFF2-40B4-BE49-F238E27FC236}">
                <a16:creationId xmlns:a16="http://schemas.microsoft.com/office/drawing/2014/main" id="{86469AEA-7511-41DC-A011-88DD81748329}"/>
              </a:ext>
            </a:extLst>
          </p:cNvPr>
          <p:cNvSpPr>
            <a:spLocks/>
          </p:cNvSpPr>
          <p:nvPr/>
        </p:nvSpPr>
        <p:spPr bwMode="auto">
          <a:xfrm>
            <a:off x="10538796" y="3676688"/>
            <a:ext cx="1109472" cy="779517"/>
          </a:xfrm>
          <a:custGeom>
            <a:avLst/>
            <a:gdLst>
              <a:gd name="T0" fmla="*/ 462 w 538"/>
              <a:gd name="T1" fmla="*/ 0 h 378"/>
              <a:gd name="T2" fmla="*/ 0 w 538"/>
              <a:gd name="T3" fmla="*/ 245 h 378"/>
              <a:gd name="T4" fmla="*/ 0 w 538"/>
              <a:gd name="T5" fmla="*/ 378 h 378"/>
              <a:gd name="T6" fmla="*/ 538 w 538"/>
              <a:gd name="T7" fmla="*/ 100 h 378"/>
              <a:gd name="T8" fmla="*/ 462 w 538"/>
              <a:gd name="T9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378">
                <a:moveTo>
                  <a:pt x="462" y="0"/>
                </a:moveTo>
                <a:lnTo>
                  <a:pt x="0" y="245"/>
                </a:lnTo>
                <a:lnTo>
                  <a:pt x="0" y="378"/>
                </a:lnTo>
                <a:lnTo>
                  <a:pt x="538" y="100"/>
                </a:lnTo>
                <a:lnTo>
                  <a:pt x="4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4" name="Forme libre 31">
            <a:extLst>
              <a:ext uri="{FF2B5EF4-FFF2-40B4-BE49-F238E27FC236}">
                <a16:creationId xmlns:a16="http://schemas.microsoft.com/office/drawing/2014/main" id="{B6F47CAE-1A30-4CE3-B40D-9C8C433D52D4}"/>
              </a:ext>
            </a:extLst>
          </p:cNvPr>
          <p:cNvSpPr>
            <a:spLocks/>
          </p:cNvSpPr>
          <p:nvPr/>
        </p:nvSpPr>
        <p:spPr bwMode="auto">
          <a:xfrm>
            <a:off x="7948654" y="1655718"/>
            <a:ext cx="5273083" cy="6182520"/>
          </a:xfrm>
          <a:custGeom>
            <a:avLst/>
            <a:gdLst>
              <a:gd name="T0" fmla="*/ 1360 w 1360"/>
              <a:gd name="T1" fmla="*/ 1596 h 1596"/>
              <a:gd name="T2" fmla="*/ 935 w 1360"/>
              <a:gd name="T3" fmla="*/ 1437 h 1596"/>
              <a:gd name="T4" fmla="*/ 823 w 1360"/>
              <a:gd name="T5" fmla="*/ 1072 h 1596"/>
              <a:gd name="T6" fmla="*/ 756 w 1360"/>
              <a:gd name="T7" fmla="*/ 634 h 1596"/>
              <a:gd name="T8" fmla="*/ 753 w 1360"/>
              <a:gd name="T9" fmla="*/ 624 h 1596"/>
              <a:gd name="T10" fmla="*/ 750 w 1360"/>
              <a:gd name="T11" fmla="*/ 616 h 1596"/>
              <a:gd name="T12" fmla="*/ 737 w 1360"/>
              <a:gd name="T13" fmla="*/ 587 h 1596"/>
              <a:gd name="T14" fmla="*/ 729 w 1360"/>
              <a:gd name="T15" fmla="*/ 577 h 1596"/>
              <a:gd name="T16" fmla="*/ 722 w 1360"/>
              <a:gd name="T17" fmla="*/ 571 h 1596"/>
              <a:gd name="T18" fmla="*/ 718 w 1360"/>
              <a:gd name="T19" fmla="*/ 568 h 1596"/>
              <a:gd name="T20" fmla="*/ 699 w 1360"/>
              <a:gd name="T21" fmla="*/ 559 h 1596"/>
              <a:gd name="T22" fmla="*/ 694 w 1360"/>
              <a:gd name="T23" fmla="*/ 557 h 1596"/>
              <a:gd name="T24" fmla="*/ 667 w 1360"/>
              <a:gd name="T25" fmla="*/ 551 h 1596"/>
              <a:gd name="T26" fmla="*/ 637 w 1360"/>
              <a:gd name="T27" fmla="*/ 546 h 1596"/>
              <a:gd name="T28" fmla="*/ 612 w 1360"/>
              <a:gd name="T29" fmla="*/ 542 h 1596"/>
              <a:gd name="T30" fmla="*/ 597 w 1360"/>
              <a:gd name="T31" fmla="*/ 539 h 1596"/>
              <a:gd name="T32" fmla="*/ 554 w 1360"/>
              <a:gd name="T33" fmla="*/ 532 h 1596"/>
              <a:gd name="T34" fmla="*/ 495 w 1360"/>
              <a:gd name="T35" fmla="*/ 522 h 1596"/>
              <a:gd name="T36" fmla="*/ 469 w 1360"/>
              <a:gd name="T37" fmla="*/ 516 h 1596"/>
              <a:gd name="T38" fmla="*/ 447 w 1360"/>
              <a:gd name="T39" fmla="*/ 512 h 1596"/>
              <a:gd name="T40" fmla="*/ 421 w 1360"/>
              <a:gd name="T41" fmla="*/ 506 h 1596"/>
              <a:gd name="T42" fmla="*/ 402 w 1360"/>
              <a:gd name="T43" fmla="*/ 500 h 1596"/>
              <a:gd name="T44" fmla="*/ 382 w 1360"/>
              <a:gd name="T45" fmla="*/ 495 h 1596"/>
              <a:gd name="T46" fmla="*/ 367 w 1360"/>
              <a:gd name="T47" fmla="*/ 490 h 1596"/>
              <a:gd name="T48" fmla="*/ 355 w 1360"/>
              <a:gd name="T49" fmla="*/ 485 h 1596"/>
              <a:gd name="T50" fmla="*/ 332 w 1360"/>
              <a:gd name="T51" fmla="*/ 476 h 1596"/>
              <a:gd name="T52" fmla="*/ 290 w 1360"/>
              <a:gd name="T53" fmla="*/ 452 h 1596"/>
              <a:gd name="T54" fmla="*/ 280 w 1360"/>
              <a:gd name="T55" fmla="*/ 444 h 1596"/>
              <a:gd name="T56" fmla="*/ 264 w 1360"/>
              <a:gd name="T57" fmla="*/ 429 h 1596"/>
              <a:gd name="T58" fmla="*/ 252 w 1360"/>
              <a:gd name="T59" fmla="*/ 419 h 1596"/>
              <a:gd name="T60" fmla="*/ 241 w 1360"/>
              <a:gd name="T61" fmla="*/ 410 h 1596"/>
              <a:gd name="T62" fmla="*/ 129 w 1360"/>
              <a:gd name="T63" fmla="*/ 329 h 1596"/>
              <a:gd name="T64" fmla="*/ 106 w 1360"/>
              <a:gd name="T65" fmla="*/ 313 h 1596"/>
              <a:gd name="T66" fmla="*/ 68 w 1360"/>
              <a:gd name="T67" fmla="*/ 287 h 1596"/>
              <a:gd name="T68" fmla="*/ 33 w 1360"/>
              <a:gd name="T69" fmla="*/ 221 h 1596"/>
              <a:gd name="T70" fmla="*/ 73 w 1360"/>
              <a:gd name="T71" fmla="*/ 213 h 1596"/>
              <a:gd name="T72" fmla="*/ 79 w 1360"/>
              <a:gd name="T73" fmla="*/ 213 h 1596"/>
              <a:gd name="T74" fmla="*/ 87 w 1360"/>
              <a:gd name="T75" fmla="*/ 214 h 1596"/>
              <a:gd name="T76" fmla="*/ 119 w 1360"/>
              <a:gd name="T77" fmla="*/ 224 h 1596"/>
              <a:gd name="T78" fmla="*/ 128 w 1360"/>
              <a:gd name="T79" fmla="*/ 227 h 1596"/>
              <a:gd name="T80" fmla="*/ 135 w 1360"/>
              <a:gd name="T81" fmla="*/ 230 h 1596"/>
              <a:gd name="T82" fmla="*/ 151 w 1360"/>
              <a:gd name="T83" fmla="*/ 237 h 1596"/>
              <a:gd name="T84" fmla="*/ 158 w 1360"/>
              <a:gd name="T85" fmla="*/ 240 h 1596"/>
              <a:gd name="T86" fmla="*/ 197 w 1360"/>
              <a:gd name="T87" fmla="*/ 257 h 1596"/>
              <a:gd name="T88" fmla="*/ 412 w 1360"/>
              <a:gd name="T89" fmla="*/ 273 h 1596"/>
              <a:gd name="T90" fmla="*/ 461 w 1360"/>
              <a:gd name="T91" fmla="*/ 189 h 1596"/>
              <a:gd name="T92" fmla="*/ 460 w 1360"/>
              <a:gd name="T93" fmla="*/ 185 h 1596"/>
              <a:gd name="T94" fmla="*/ 460 w 1360"/>
              <a:gd name="T95" fmla="*/ 181 h 1596"/>
              <a:gd name="T96" fmla="*/ 457 w 1360"/>
              <a:gd name="T97" fmla="*/ 176 h 1596"/>
              <a:gd name="T98" fmla="*/ 455 w 1360"/>
              <a:gd name="T99" fmla="*/ 172 h 1596"/>
              <a:gd name="T100" fmla="*/ 451 w 1360"/>
              <a:gd name="T101" fmla="*/ 168 h 1596"/>
              <a:gd name="T102" fmla="*/ 444 w 1360"/>
              <a:gd name="T103" fmla="*/ 164 h 1596"/>
              <a:gd name="T104" fmla="*/ 423 w 1360"/>
              <a:gd name="T105" fmla="*/ 160 h 1596"/>
              <a:gd name="T106" fmla="*/ 281 w 1360"/>
              <a:gd name="T107" fmla="*/ 158 h 1596"/>
              <a:gd name="T108" fmla="*/ 347 w 1360"/>
              <a:gd name="T109" fmla="*/ 79 h 1596"/>
              <a:gd name="T110" fmla="*/ 420 w 1360"/>
              <a:gd name="T111" fmla="*/ 45 h 1596"/>
              <a:gd name="T112" fmla="*/ 548 w 1360"/>
              <a:gd name="T113" fmla="*/ 2 h 1596"/>
              <a:gd name="T114" fmla="*/ 584 w 1360"/>
              <a:gd name="T115" fmla="*/ 24 h 1596"/>
              <a:gd name="T116" fmla="*/ 905 w 1360"/>
              <a:gd name="T117" fmla="*/ 485 h 1596"/>
              <a:gd name="T118" fmla="*/ 918 w 1360"/>
              <a:gd name="T119" fmla="*/ 526 h 1596"/>
              <a:gd name="T120" fmla="*/ 1360 w 1360"/>
              <a:gd name="T121" fmla="*/ 1194 h 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60" h="1596">
                <a:moveTo>
                  <a:pt x="1360" y="1194"/>
                </a:moveTo>
                <a:cubicBezTo>
                  <a:pt x="1360" y="1596"/>
                  <a:pt x="1360" y="1596"/>
                  <a:pt x="1360" y="1596"/>
                </a:cubicBezTo>
                <a:cubicBezTo>
                  <a:pt x="1349" y="1575"/>
                  <a:pt x="1312" y="1536"/>
                  <a:pt x="1197" y="1497"/>
                </a:cubicBezTo>
                <a:cubicBezTo>
                  <a:pt x="1135" y="1476"/>
                  <a:pt x="1050" y="1455"/>
                  <a:pt x="935" y="1437"/>
                </a:cubicBezTo>
                <a:cubicBezTo>
                  <a:pt x="897" y="1361"/>
                  <a:pt x="867" y="1277"/>
                  <a:pt x="847" y="1188"/>
                </a:cubicBezTo>
                <a:cubicBezTo>
                  <a:pt x="838" y="1147"/>
                  <a:pt x="830" y="1108"/>
                  <a:pt x="823" y="1072"/>
                </a:cubicBezTo>
                <a:cubicBezTo>
                  <a:pt x="785" y="876"/>
                  <a:pt x="776" y="752"/>
                  <a:pt x="763" y="674"/>
                </a:cubicBezTo>
                <a:cubicBezTo>
                  <a:pt x="761" y="659"/>
                  <a:pt x="758" y="646"/>
                  <a:pt x="756" y="634"/>
                </a:cubicBezTo>
                <a:cubicBezTo>
                  <a:pt x="755" y="632"/>
                  <a:pt x="754" y="630"/>
                  <a:pt x="754" y="628"/>
                </a:cubicBezTo>
                <a:cubicBezTo>
                  <a:pt x="754" y="627"/>
                  <a:pt x="753" y="625"/>
                  <a:pt x="753" y="624"/>
                </a:cubicBezTo>
                <a:cubicBezTo>
                  <a:pt x="752" y="622"/>
                  <a:pt x="752" y="620"/>
                  <a:pt x="751" y="618"/>
                </a:cubicBezTo>
                <a:cubicBezTo>
                  <a:pt x="751" y="618"/>
                  <a:pt x="751" y="617"/>
                  <a:pt x="750" y="616"/>
                </a:cubicBezTo>
                <a:cubicBezTo>
                  <a:pt x="747" y="605"/>
                  <a:pt x="743" y="596"/>
                  <a:pt x="738" y="589"/>
                </a:cubicBezTo>
                <a:cubicBezTo>
                  <a:pt x="737" y="588"/>
                  <a:pt x="737" y="588"/>
                  <a:pt x="737" y="587"/>
                </a:cubicBezTo>
                <a:cubicBezTo>
                  <a:pt x="735" y="584"/>
                  <a:pt x="732" y="581"/>
                  <a:pt x="730" y="579"/>
                </a:cubicBezTo>
                <a:cubicBezTo>
                  <a:pt x="730" y="578"/>
                  <a:pt x="729" y="578"/>
                  <a:pt x="729" y="577"/>
                </a:cubicBezTo>
                <a:cubicBezTo>
                  <a:pt x="727" y="576"/>
                  <a:pt x="725" y="574"/>
                  <a:pt x="723" y="572"/>
                </a:cubicBezTo>
                <a:cubicBezTo>
                  <a:pt x="723" y="572"/>
                  <a:pt x="723" y="571"/>
                  <a:pt x="722" y="571"/>
                </a:cubicBezTo>
                <a:cubicBezTo>
                  <a:pt x="722" y="571"/>
                  <a:pt x="722" y="571"/>
                  <a:pt x="721" y="571"/>
                </a:cubicBezTo>
                <a:cubicBezTo>
                  <a:pt x="720" y="570"/>
                  <a:pt x="719" y="569"/>
                  <a:pt x="718" y="568"/>
                </a:cubicBezTo>
                <a:cubicBezTo>
                  <a:pt x="715" y="566"/>
                  <a:pt x="712" y="564"/>
                  <a:pt x="709" y="563"/>
                </a:cubicBezTo>
                <a:cubicBezTo>
                  <a:pt x="705" y="561"/>
                  <a:pt x="702" y="560"/>
                  <a:pt x="699" y="559"/>
                </a:cubicBezTo>
                <a:cubicBezTo>
                  <a:pt x="698" y="559"/>
                  <a:pt x="697" y="558"/>
                  <a:pt x="696" y="558"/>
                </a:cubicBezTo>
                <a:cubicBezTo>
                  <a:pt x="696" y="558"/>
                  <a:pt x="695" y="558"/>
                  <a:pt x="694" y="557"/>
                </a:cubicBezTo>
                <a:cubicBezTo>
                  <a:pt x="692" y="557"/>
                  <a:pt x="690" y="556"/>
                  <a:pt x="688" y="556"/>
                </a:cubicBezTo>
                <a:cubicBezTo>
                  <a:pt x="681" y="554"/>
                  <a:pt x="674" y="553"/>
                  <a:pt x="667" y="551"/>
                </a:cubicBezTo>
                <a:cubicBezTo>
                  <a:pt x="665" y="551"/>
                  <a:pt x="663" y="551"/>
                  <a:pt x="661" y="550"/>
                </a:cubicBezTo>
                <a:cubicBezTo>
                  <a:pt x="653" y="549"/>
                  <a:pt x="645" y="547"/>
                  <a:pt x="637" y="546"/>
                </a:cubicBezTo>
                <a:cubicBezTo>
                  <a:pt x="632" y="545"/>
                  <a:pt x="628" y="545"/>
                  <a:pt x="624" y="544"/>
                </a:cubicBezTo>
                <a:cubicBezTo>
                  <a:pt x="620" y="543"/>
                  <a:pt x="616" y="543"/>
                  <a:pt x="612" y="542"/>
                </a:cubicBezTo>
                <a:cubicBezTo>
                  <a:pt x="611" y="542"/>
                  <a:pt x="611" y="542"/>
                  <a:pt x="610" y="541"/>
                </a:cubicBezTo>
                <a:cubicBezTo>
                  <a:pt x="605" y="541"/>
                  <a:pt x="601" y="540"/>
                  <a:pt x="597" y="539"/>
                </a:cubicBezTo>
                <a:cubicBezTo>
                  <a:pt x="590" y="538"/>
                  <a:pt x="583" y="537"/>
                  <a:pt x="576" y="536"/>
                </a:cubicBezTo>
                <a:cubicBezTo>
                  <a:pt x="569" y="535"/>
                  <a:pt x="562" y="534"/>
                  <a:pt x="554" y="532"/>
                </a:cubicBezTo>
                <a:cubicBezTo>
                  <a:pt x="539" y="530"/>
                  <a:pt x="523" y="527"/>
                  <a:pt x="508" y="524"/>
                </a:cubicBezTo>
                <a:cubicBezTo>
                  <a:pt x="504" y="523"/>
                  <a:pt x="499" y="523"/>
                  <a:pt x="495" y="522"/>
                </a:cubicBezTo>
                <a:cubicBezTo>
                  <a:pt x="493" y="521"/>
                  <a:pt x="490" y="521"/>
                  <a:pt x="488" y="520"/>
                </a:cubicBezTo>
                <a:cubicBezTo>
                  <a:pt x="481" y="519"/>
                  <a:pt x="475" y="518"/>
                  <a:pt x="469" y="516"/>
                </a:cubicBezTo>
                <a:cubicBezTo>
                  <a:pt x="464" y="515"/>
                  <a:pt x="459" y="514"/>
                  <a:pt x="454" y="513"/>
                </a:cubicBezTo>
                <a:cubicBezTo>
                  <a:pt x="452" y="513"/>
                  <a:pt x="449" y="512"/>
                  <a:pt x="447" y="512"/>
                </a:cubicBezTo>
                <a:cubicBezTo>
                  <a:pt x="439" y="510"/>
                  <a:pt x="432" y="508"/>
                  <a:pt x="425" y="507"/>
                </a:cubicBezTo>
                <a:cubicBezTo>
                  <a:pt x="424" y="506"/>
                  <a:pt x="422" y="506"/>
                  <a:pt x="421" y="506"/>
                </a:cubicBezTo>
                <a:cubicBezTo>
                  <a:pt x="418" y="505"/>
                  <a:pt x="414" y="504"/>
                  <a:pt x="411" y="503"/>
                </a:cubicBezTo>
                <a:cubicBezTo>
                  <a:pt x="408" y="502"/>
                  <a:pt x="405" y="501"/>
                  <a:pt x="402" y="500"/>
                </a:cubicBezTo>
                <a:cubicBezTo>
                  <a:pt x="399" y="500"/>
                  <a:pt x="396" y="499"/>
                  <a:pt x="393" y="498"/>
                </a:cubicBezTo>
                <a:cubicBezTo>
                  <a:pt x="389" y="497"/>
                  <a:pt x="386" y="496"/>
                  <a:pt x="382" y="495"/>
                </a:cubicBezTo>
                <a:cubicBezTo>
                  <a:pt x="380" y="494"/>
                  <a:pt x="377" y="493"/>
                  <a:pt x="374" y="492"/>
                </a:cubicBezTo>
                <a:cubicBezTo>
                  <a:pt x="372" y="491"/>
                  <a:pt x="370" y="491"/>
                  <a:pt x="367" y="490"/>
                </a:cubicBezTo>
                <a:cubicBezTo>
                  <a:pt x="365" y="489"/>
                  <a:pt x="363" y="488"/>
                  <a:pt x="361" y="488"/>
                </a:cubicBezTo>
                <a:cubicBezTo>
                  <a:pt x="359" y="487"/>
                  <a:pt x="357" y="486"/>
                  <a:pt x="355" y="485"/>
                </a:cubicBezTo>
                <a:cubicBezTo>
                  <a:pt x="349" y="483"/>
                  <a:pt x="343" y="481"/>
                  <a:pt x="337" y="478"/>
                </a:cubicBezTo>
                <a:cubicBezTo>
                  <a:pt x="335" y="477"/>
                  <a:pt x="334" y="477"/>
                  <a:pt x="332" y="476"/>
                </a:cubicBezTo>
                <a:cubicBezTo>
                  <a:pt x="317" y="469"/>
                  <a:pt x="304" y="462"/>
                  <a:pt x="292" y="453"/>
                </a:cubicBezTo>
                <a:cubicBezTo>
                  <a:pt x="292" y="453"/>
                  <a:pt x="291" y="453"/>
                  <a:pt x="290" y="452"/>
                </a:cubicBezTo>
                <a:cubicBezTo>
                  <a:pt x="288" y="450"/>
                  <a:pt x="286" y="449"/>
                  <a:pt x="284" y="447"/>
                </a:cubicBezTo>
                <a:cubicBezTo>
                  <a:pt x="282" y="446"/>
                  <a:pt x="281" y="445"/>
                  <a:pt x="280" y="444"/>
                </a:cubicBezTo>
                <a:cubicBezTo>
                  <a:pt x="276" y="440"/>
                  <a:pt x="272" y="436"/>
                  <a:pt x="268" y="432"/>
                </a:cubicBezTo>
                <a:cubicBezTo>
                  <a:pt x="266" y="431"/>
                  <a:pt x="265" y="430"/>
                  <a:pt x="264" y="429"/>
                </a:cubicBezTo>
                <a:cubicBezTo>
                  <a:pt x="262" y="428"/>
                  <a:pt x="260" y="426"/>
                  <a:pt x="258" y="424"/>
                </a:cubicBezTo>
                <a:cubicBezTo>
                  <a:pt x="256" y="423"/>
                  <a:pt x="254" y="421"/>
                  <a:pt x="252" y="419"/>
                </a:cubicBezTo>
                <a:cubicBezTo>
                  <a:pt x="249" y="417"/>
                  <a:pt x="247" y="416"/>
                  <a:pt x="245" y="414"/>
                </a:cubicBezTo>
                <a:cubicBezTo>
                  <a:pt x="244" y="413"/>
                  <a:pt x="242" y="412"/>
                  <a:pt x="241" y="410"/>
                </a:cubicBezTo>
                <a:cubicBezTo>
                  <a:pt x="208" y="384"/>
                  <a:pt x="168" y="355"/>
                  <a:pt x="129" y="329"/>
                </a:cubicBezTo>
                <a:cubicBezTo>
                  <a:pt x="129" y="329"/>
                  <a:pt x="129" y="329"/>
                  <a:pt x="129" y="329"/>
                </a:cubicBezTo>
                <a:cubicBezTo>
                  <a:pt x="125" y="326"/>
                  <a:pt x="121" y="323"/>
                  <a:pt x="117" y="320"/>
                </a:cubicBezTo>
                <a:cubicBezTo>
                  <a:pt x="113" y="318"/>
                  <a:pt x="110" y="315"/>
                  <a:pt x="106" y="313"/>
                </a:cubicBezTo>
                <a:cubicBezTo>
                  <a:pt x="104" y="311"/>
                  <a:pt x="101" y="309"/>
                  <a:pt x="99" y="308"/>
                </a:cubicBezTo>
                <a:cubicBezTo>
                  <a:pt x="88" y="300"/>
                  <a:pt x="78" y="294"/>
                  <a:pt x="68" y="287"/>
                </a:cubicBezTo>
                <a:cubicBezTo>
                  <a:pt x="29" y="261"/>
                  <a:pt x="0" y="243"/>
                  <a:pt x="0" y="243"/>
                </a:cubicBezTo>
                <a:cubicBezTo>
                  <a:pt x="0" y="243"/>
                  <a:pt x="7" y="230"/>
                  <a:pt x="33" y="221"/>
                </a:cubicBezTo>
                <a:cubicBezTo>
                  <a:pt x="43" y="217"/>
                  <a:pt x="55" y="215"/>
                  <a:pt x="71" y="213"/>
                </a:cubicBezTo>
                <a:cubicBezTo>
                  <a:pt x="73" y="213"/>
                  <a:pt x="73" y="213"/>
                  <a:pt x="73" y="213"/>
                </a:cubicBezTo>
                <a:cubicBezTo>
                  <a:pt x="74" y="213"/>
                  <a:pt x="74" y="213"/>
                  <a:pt x="75" y="213"/>
                </a:cubicBezTo>
                <a:cubicBezTo>
                  <a:pt x="77" y="213"/>
                  <a:pt x="78" y="213"/>
                  <a:pt x="79" y="213"/>
                </a:cubicBezTo>
                <a:cubicBezTo>
                  <a:pt x="81" y="213"/>
                  <a:pt x="82" y="213"/>
                  <a:pt x="84" y="214"/>
                </a:cubicBezTo>
                <a:cubicBezTo>
                  <a:pt x="85" y="214"/>
                  <a:pt x="86" y="214"/>
                  <a:pt x="87" y="214"/>
                </a:cubicBezTo>
                <a:cubicBezTo>
                  <a:pt x="95" y="216"/>
                  <a:pt x="103" y="218"/>
                  <a:pt x="113" y="221"/>
                </a:cubicBezTo>
                <a:cubicBezTo>
                  <a:pt x="115" y="222"/>
                  <a:pt x="117" y="223"/>
                  <a:pt x="119" y="224"/>
                </a:cubicBezTo>
                <a:cubicBezTo>
                  <a:pt x="120" y="224"/>
                  <a:pt x="121" y="225"/>
                  <a:pt x="123" y="225"/>
                </a:cubicBezTo>
                <a:cubicBezTo>
                  <a:pt x="124" y="226"/>
                  <a:pt x="126" y="227"/>
                  <a:pt x="128" y="227"/>
                </a:cubicBezTo>
                <a:cubicBezTo>
                  <a:pt x="130" y="228"/>
                  <a:pt x="132" y="229"/>
                  <a:pt x="133" y="230"/>
                </a:cubicBezTo>
                <a:cubicBezTo>
                  <a:pt x="134" y="230"/>
                  <a:pt x="135" y="230"/>
                  <a:pt x="135" y="230"/>
                </a:cubicBezTo>
                <a:cubicBezTo>
                  <a:pt x="135" y="230"/>
                  <a:pt x="135" y="230"/>
                  <a:pt x="135" y="230"/>
                </a:cubicBezTo>
                <a:cubicBezTo>
                  <a:pt x="140" y="232"/>
                  <a:pt x="146" y="235"/>
                  <a:pt x="151" y="237"/>
                </a:cubicBezTo>
                <a:cubicBezTo>
                  <a:pt x="153" y="238"/>
                  <a:pt x="154" y="239"/>
                  <a:pt x="156" y="239"/>
                </a:cubicBezTo>
                <a:cubicBezTo>
                  <a:pt x="157" y="240"/>
                  <a:pt x="157" y="240"/>
                  <a:pt x="158" y="240"/>
                </a:cubicBezTo>
                <a:cubicBezTo>
                  <a:pt x="170" y="245"/>
                  <a:pt x="182" y="251"/>
                  <a:pt x="195" y="256"/>
                </a:cubicBezTo>
                <a:cubicBezTo>
                  <a:pt x="195" y="256"/>
                  <a:pt x="196" y="257"/>
                  <a:pt x="197" y="257"/>
                </a:cubicBezTo>
                <a:cubicBezTo>
                  <a:pt x="211" y="263"/>
                  <a:pt x="226" y="268"/>
                  <a:pt x="241" y="273"/>
                </a:cubicBezTo>
                <a:cubicBezTo>
                  <a:pt x="293" y="290"/>
                  <a:pt x="368" y="304"/>
                  <a:pt x="412" y="273"/>
                </a:cubicBezTo>
                <a:cubicBezTo>
                  <a:pt x="438" y="255"/>
                  <a:pt x="458" y="224"/>
                  <a:pt x="461" y="198"/>
                </a:cubicBezTo>
                <a:cubicBezTo>
                  <a:pt x="461" y="195"/>
                  <a:pt x="461" y="192"/>
                  <a:pt x="461" y="189"/>
                </a:cubicBezTo>
                <a:cubicBezTo>
                  <a:pt x="461" y="188"/>
                  <a:pt x="461" y="188"/>
                  <a:pt x="461" y="187"/>
                </a:cubicBezTo>
                <a:cubicBezTo>
                  <a:pt x="461" y="186"/>
                  <a:pt x="461" y="186"/>
                  <a:pt x="460" y="185"/>
                </a:cubicBezTo>
                <a:cubicBezTo>
                  <a:pt x="460" y="184"/>
                  <a:pt x="460" y="184"/>
                  <a:pt x="460" y="183"/>
                </a:cubicBezTo>
                <a:cubicBezTo>
                  <a:pt x="460" y="182"/>
                  <a:pt x="460" y="182"/>
                  <a:pt x="460" y="181"/>
                </a:cubicBezTo>
                <a:cubicBezTo>
                  <a:pt x="459" y="181"/>
                  <a:pt x="459" y="180"/>
                  <a:pt x="459" y="180"/>
                </a:cubicBezTo>
                <a:cubicBezTo>
                  <a:pt x="459" y="179"/>
                  <a:pt x="458" y="177"/>
                  <a:pt x="457" y="176"/>
                </a:cubicBezTo>
                <a:cubicBezTo>
                  <a:pt x="457" y="175"/>
                  <a:pt x="457" y="175"/>
                  <a:pt x="456" y="174"/>
                </a:cubicBezTo>
                <a:cubicBezTo>
                  <a:pt x="456" y="174"/>
                  <a:pt x="456" y="173"/>
                  <a:pt x="455" y="172"/>
                </a:cubicBezTo>
                <a:cubicBezTo>
                  <a:pt x="455" y="172"/>
                  <a:pt x="454" y="171"/>
                  <a:pt x="453" y="170"/>
                </a:cubicBezTo>
                <a:cubicBezTo>
                  <a:pt x="453" y="169"/>
                  <a:pt x="452" y="169"/>
                  <a:pt x="451" y="168"/>
                </a:cubicBezTo>
                <a:cubicBezTo>
                  <a:pt x="451" y="168"/>
                  <a:pt x="450" y="167"/>
                  <a:pt x="450" y="167"/>
                </a:cubicBezTo>
                <a:cubicBezTo>
                  <a:pt x="448" y="166"/>
                  <a:pt x="446" y="165"/>
                  <a:pt x="444" y="164"/>
                </a:cubicBezTo>
                <a:cubicBezTo>
                  <a:pt x="443" y="163"/>
                  <a:pt x="442" y="163"/>
                  <a:pt x="441" y="162"/>
                </a:cubicBezTo>
                <a:cubicBezTo>
                  <a:pt x="436" y="161"/>
                  <a:pt x="430" y="160"/>
                  <a:pt x="423" y="160"/>
                </a:cubicBezTo>
                <a:cubicBezTo>
                  <a:pt x="375" y="160"/>
                  <a:pt x="287" y="192"/>
                  <a:pt x="253" y="190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303" y="132"/>
                  <a:pt x="303" y="132"/>
                  <a:pt x="303" y="132"/>
                </a:cubicBezTo>
                <a:cubicBezTo>
                  <a:pt x="347" y="79"/>
                  <a:pt x="347" y="79"/>
                  <a:pt x="347" y="79"/>
                </a:cubicBezTo>
                <a:cubicBezTo>
                  <a:pt x="360" y="63"/>
                  <a:pt x="360" y="63"/>
                  <a:pt x="360" y="63"/>
                </a:cubicBezTo>
                <a:cubicBezTo>
                  <a:pt x="380" y="57"/>
                  <a:pt x="400" y="51"/>
                  <a:pt x="420" y="45"/>
                </a:cubicBezTo>
                <a:cubicBezTo>
                  <a:pt x="420" y="45"/>
                  <a:pt x="420" y="45"/>
                  <a:pt x="420" y="45"/>
                </a:cubicBezTo>
                <a:cubicBezTo>
                  <a:pt x="480" y="25"/>
                  <a:pt x="533" y="7"/>
                  <a:pt x="548" y="2"/>
                </a:cubicBezTo>
                <a:cubicBezTo>
                  <a:pt x="550" y="1"/>
                  <a:pt x="552" y="0"/>
                  <a:pt x="552" y="0"/>
                </a:cubicBezTo>
                <a:cubicBezTo>
                  <a:pt x="552" y="0"/>
                  <a:pt x="564" y="8"/>
                  <a:pt x="584" y="24"/>
                </a:cubicBezTo>
                <a:cubicBezTo>
                  <a:pt x="631" y="62"/>
                  <a:pt x="721" y="143"/>
                  <a:pt x="801" y="268"/>
                </a:cubicBezTo>
                <a:cubicBezTo>
                  <a:pt x="840" y="330"/>
                  <a:pt x="877" y="402"/>
                  <a:pt x="905" y="485"/>
                </a:cubicBezTo>
                <a:cubicBezTo>
                  <a:pt x="905" y="485"/>
                  <a:pt x="905" y="485"/>
                  <a:pt x="905" y="485"/>
                </a:cubicBezTo>
                <a:cubicBezTo>
                  <a:pt x="910" y="498"/>
                  <a:pt x="914" y="512"/>
                  <a:pt x="918" y="526"/>
                </a:cubicBezTo>
                <a:cubicBezTo>
                  <a:pt x="918" y="526"/>
                  <a:pt x="934" y="547"/>
                  <a:pt x="960" y="582"/>
                </a:cubicBezTo>
                <a:cubicBezTo>
                  <a:pt x="1041" y="691"/>
                  <a:pt x="1224" y="945"/>
                  <a:pt x="1360" y="1194"/>
                </a:cubicBezTo>
                <a:close/>
              </a:path>
            </a:pathLst>
          </a:custGeom>
          <a:gradFill>
            <a:gsLst>
              <a:gs pos="0">
                <a:srgbClr val="E5C3FF"/>
              </a:gs>
              <a:gs pos="65000">
                <a:srgbClr val="B0C7FF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5" name="Forme libre 32">
            <a:extLst>
              <a:ext uri="{FF2B5EF4-FFF2-40B4-BE49-F238E27FC236}">
                <a16:creationId xmlns:a16="http://schemas.microsoft.com/office/drawing/2014/main" id="{742FC6CF-44F1-407F-BEB2-8F383DCEC064}"/>
              </a:ext>
            </a:extLst>
          </p:cNvPr>
          <p:cNvSpPr>
            <a:spLocks/>
          </p:cNvSpPr>
          <p:nvPr/>
        </p:nvSpPr>
        <p:spPr bwMode="auto">
          <a:xfrm>
            <a:off x="7947052" y="1908256"/>
            <a:ext cx="3260361" cy="2319993"/>
          </a:xfrm>
          <a:custGeom>
            <a:avLst/>
            <a:gdLst>
              <a:gd name="T0" fmla="*/ 723 w 841"/>
              <a:gd name="T1" fmla="*/ 599 h 599"/>
              <a:gd name="T2" fmla="*/ 720 w 841"/>
              <a:gd name="T3" fmla="*/ 589 h 599"/>
              <a:gd name="T4" fmla="*/ 717 w 841"/>
              <a:gd name="T5" fmla="*/ 581 h 599"/>
              <a:gd name="T6" fmla="*/ 704 w 841"/>
              <a:gd name="T7" fmla="*/ 552 h 599"/>
              <a:gd name="T8" fmla="*/ 696 w 841"/>
              <a:gd name="T9" fmla="*/ 542 h 599"/>
              <a:gd name="T10" fmla="*/ 689 w 841"/>
              <a:gd name="T11" fmla="*/ 536 h 599"/>
              <a:gd name="T12" fmla="*/ 685 w 841"/>
              <a:gd name="T13" fmla="*/ 533 h 599"/>
              <a:gd name="T14" fmla="*/ 666 w 841"/>
              <a:gd name="T15" fmla="*/ 524 h 599"/>
              <a:gd name="T16" fmla="*/ 661 w 841"/>
              <a:gd name="T17" fmla="*/ 522 h 599"/>
              <a:gd name="T18" fmla="*/ 634 w 841"/>
              <a:gd name="T19" fmla="*/ 516 h 599"/>
              <a:gd name="T20" fmla="*/ 604 w 841"/>
              <a:gd name="T21" fmla="*/ 511 h 599"/>
              <a:gd name="T22" fmla="*/ 579 w 841"/>
              <a:gd name="T23" fmla="*/ 507 h 599"/>
              <a:gd name="T24" fmla="*/ 564 w 841"/>
              <a:gd name="T25" fmla="*/ 504 h 599"/>
              <a:gd name="T26" fmla="*/ 521 w 841"/>
              <a:gd name="T27" fmla="*/ 497 h 599"/>
              <a:gd name="T28" fmla="*/ 462 w 841"/>
              <a:gd name="T29" fmla="*/ 487 h 599"/>
              <a:gd name="T30" fmla="*/ 436 w 841"/>
              <a:gd name="T31" fmla="*/ 481 h 599"/>
              <a:gd name="T32" fmla="*/ 414 w 841"/>
              <a:gd name="T33" fmla="*/ 477 h 599"/>
              <a:gd name="T34" fmla="*/ 388 w 841"/>
              <a:gd name="T35" fmla="*/ 471 h 599"/>
              <a:gd name="T36" fmla="*/ 369 w 841"/>
              <a:gd name="T37" fmla="*/ 465 h 599"/>
              <a:gd name="T38" fmla="*/ 349 w 841"/>
              <a:gd name="T39" fmla="*/ 460 h 599"/>
              <a:gd name="T40" fmla="*/ 334 w 841"/>
              <a:gd name="T41" fmla="*/ 455 h 599"/>
              <a:gd name="T42" fmla="*/ 322 w 841"/>
              <a:gd name="T43" fmla="*/ 450 h 599"/>
              <a:gd name="T44" fmla="*/ 299 w 841"/>
              <a:gd name="T45" fmla="*/ 441 h 599"/>
              <a:gd name="T46" fmla="*/ 257 w 841"/>
              <a:gd name="T47" fmla="*/ 417 h 599"/>
              <a:gd name="T48" fmla="*/ 247 w 841"/>
              <a:gd name="T49" fmla="*/ 409 h 599"/>
              <a:gd name="T50" fmla="*/ 231 w 841"/>
              <a:gd name="T51" fmla="*/ 394 h 599"/>
              <a:gd name="T52" fmla="*/ 219 w 841"/>
              <a:gd name="T53" fmla="*/ 384 h 599"/>
              <a:gd name="T54" fmla="*/ 208 w 841"/>
              <a:gd name="T55" fmla="*/ 375 h 599"/>
              <a:gd name="T56" fmla="*/ 96 w 841"/>
              <a:gd name="T57" fmla="*/ 294 h 599"/>
              <a:gd name="T58" fmla="*/ 73 w 841"/>
              <a:gd name="T59" fmla="*/ 278 h 599"/>
              <a:gd name="T60" fmla="*/ 52 w 841"/>
              <a:gd name="T61" fmla="*/ 231 h 599"/>
              <a:gd name="T62" fmla="*/ 38 w 841"/>
              <a:gd name="T63" fmla="*/ 178 h 599"/>
              <a:gd name="T64" fmla="*/ 42 w 841"/>
              <a:gd name="T65" fmla="*/ 178 h 599"/>
              <a:gd name="T66" fmla="*/ 51 w 841"/>
              <a:gd name="T67" fmla="*/ 179 h 599"/>
              <a:gd name="T68" fmla="*/ 80 w 841"/>
              <a:gd name="T69" fmla="*/ 186 h 599"/>
              <a:gd name="T70" fmla="*/ 90 w 841"/>
              <a:gd name="T71" fmla="*/ 190 h 599"/>
              <a:gd name="T72" fmla="*/ 100 w 841"/>
              <a:gd name="T73" fmla="*/ 195 h 599"/>
              <a:gd name="T74" fmla="*/ 102 w 841"/>
              <a:gd name="T75" fmla="*/ 195 h 599"/>
              <a:gd name="T76" fmla="*/ 154 w 841"/>
              <a:gd name="T77" fmla="*/ 229 h 599"/>
              <a:gd name="T78" fmla="*/ 428 w 841"/>
              <a:gd name="T79" fmla="*/ 189 h 599"/>
              <a:gd name="T80" fmla="*/ 428 w 841"/>
              <a:gd name="T81" fmla="*/ 163 h 599"/>
              <a:gd name="T82" fmla="*/ 428 w 841"/>
              <a:gd name="T83" fmla="*/ 152 h 599"/>
              <a:gd name="T84" fmla="*/ 427 w 841"/>
              <a:gd name="T85" fmla="*/ 148 h 599"/>
              <a:gd name="T86" fmla="*/ 426 w 841"/>
              <a:gd name="T87" fmla="*/ 145 h 599"/>
              <a:gd name="T88" fmla="*/ 423 w 841"/>
              <a:gd name="T89" fmla="*/ 139 h 599"/>
              <a:gd name="T90" fmla="*/ 420 w 841"/>
              <a:gd name="T91" fmla="*/ 135 h 599"/>
              <a:gd name="T92" fmla="*/ 417 w 841"/>
              <a:gd name="T93" fmla="*/ 132 h 599"/>
              <a:gd name="T94" fmla="*/ 408 w 841"/>
              <a:gd name="T95" fmla="*/ 127 h 599"/>
              <a:gd name="T96" fmla="*/ 220 w 841"/>
              <a:gd name="T97" fmla="*/ 155 h 599"/>
              <a:gd name="T98" fmla="*/ 270 w 841"/>
              <a:gd name="T99" fmla="*/ 97 h 599"/>
              <a:gd name="T100" fmla="*/ 594 w 841"/>
              <a:gd name="T101" fmla="*/ 148 h 599"/>
              <a:gd name="T102" fmla="*/ 832 w 841"/>
              <a:gd name="T103" fmla="*/ 544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41" h="599">
                <a:moveTo>
                  <a:pt x="832" y="544"/>
                </a:moveTo>
                <a:cubicBezTo>
                  <a:pt x="827" y="548"/>
                  <a:pt x="784" y="581"/>
                  <a:pt x="723" y="599"/>
                </a:cubicBezTo>
                <a:cubicBezTo>
                  <a:pt x="722" y="597"/>
                  <a:pt x="721" y="595"/>
                  <a:pt x="721" y="593"/>
                </a:cubicBezTo>
                <a:cubicBezTo>
                  <a:pt x="721" y="592"/>
                  <a:pt x="720" y="590"/>
                  <a:pt x="720" y="589"/>
                </a:cubicBezTo>
                <a:cubicBezTo>
                  <a:pt x="719" y="587"/>
                  <a:pt x="719" y="585"/>
                  <a:pt x="718" y="583"/>
                </a:cubicBezTo>
                <a:cubicBezTo>
                  <a:pt x="718" y="583"/>
                  <a:pt x="718" y="582"/>
                  <a:pt x="717" y="581"/>
                </a:cubicBezTo>
                <a:cubicBezTo>
                  <a:pt x="714" y="570"/>
                  <a:pt x="710" y="561"/>
                  <a:pt x="705" y="554"/>
                </a:cubicBezTo>
                <a:cubicBezTo>
                  <a:pt x="704" y="553"/>
                  <a:pt x="704" y="553"/>
                  <a:pt x="704" y="552"/>
                </a:cubicBezTo>
                <a:cubicBezTo>
                  <a:pt x="702" y="549"/>
                  <a:pt x="699" y="546"/>
                  <a:pt x="697" y="544"/>
                </a:cubicBezTo>
                <a:cubicBezTo>
                  <a:pt x="697" y="543"/>
                  <a:pt x="696" y="543"/>
                  <a:pt x="696" y="542"/>
                </a:cubicBezTo>
                <a:cubicBezTo>
                  <a:pt x="694" y="541"/>
                  <a:pt x="692" y="539"/>
                  <a:pt x="690" y="537"/>
                </a:cubicBezTo>
                <a:cubicBezTo>
                  <a:pt x="690" y="537"/>
                  <a:pt x="690" y="536"/>
                  <a:pt x="689" y="536"/>
                </a:cubicBezTo>
                <a:cubicBezTo>
                  <a:pt x="689" y="536"/>
                  <a:pt x="689" y="536"/>
                  <a:pt x="688" y="536"/>
                </a:cubicBezTo>
                <a:cubicBezTo>
                  <a:pt x="687" y="535"/>
                  <a:pt x="686" y="534"/>
                  <a:pt x="685" y="533"/>
                </a:cubicBezTo>
                <a:cubicBezTo>
                  <a:pt x="682" y="531"/>
                  <a:pt x="679" y="529"/>
                  <a:pt x="676" y="528"/>
                </a:cubicBezTo>
                <a:cubicBezTo>
                  <a:pt x="672" y="526"/>
                  <a:pt x="669" y="525"/>
                  <a:pt x="666" y="524"/>
                </a:cubicBezTo>
                <a:cubicBezTo>
                  <a:pt x="665" y="524"/>
                  <a:pt x="664" y="523"/>
                  <a:pt x="663" y="523"/>
                </a:cubicBezTo>
                <a:cubicBezTo>
                  <a:pt x="663" y="523"/>
                  <a:pt x="662" y="523"/>
                  <a:pt x="661" y="522"/>
                </a:cubicBezTo>
                <a:cubicBezTo>
                  <a:pt x="659" y="522"/>
                  <a:pt x="657" y="521"/>
                  <a:pt x="655" y="521"/>
                </a:cubicBezTo>
                <a:cubicBezTo>
                  <a:pt x="648" y="519"/>
                  <a:pt x="641" y="518"/>
                  <a:pt x="634" y="516"/>
                </a:cubicBezTo>
                <a:cubicBezTo>
                  <a:pt x="632" y="516"/>
                  <a:pt x="630" y="516"/>
                  <a:pt x="628" y="515"/>
                </a:cubicBezTo>
                <a:cubicBezTo>
                  <a:pt x="620" y="514"/>
                  <a:pt x="612" y="512"/>
                  <a:pt x="604" y="511"/>
                </a:cubicBezTo>
                <a:cubicBezTo>
                  <a:pt x="599" y="510"/>
                  <a:pt x="595" y="510"/>
                  <a:pt x="591" y="509"/>
                </a:cubicBezTo>
                <a:cubicBezTo>
                  <a:pt x="587" y="508"/>
                  <a:pt x="583" y="508"/>
                  <a:pt x="579" y="507"/>
                </a:cubicBezTo>
                <a:cubicBezTo>
                  <a:pt x="578" y="507"/>
                  <a:pt x="578" y="507"/>
                  <a:pt x="577" y="506"/>
                </a:cubicBezTo>
                <a:cubicBezTo>
                  <a:pt x="572" y="506"/>
                  <a:pt x="568" y="505"/>
                  <a:pt x="564" y="504"/>
                </a:cubicBezTo>
                <a:cubicBezTo>
                  <a:pt x="557" y="503"/>
                  <a:pt x="550" y="502"/>
                  <a:pt x="543" y="501"/>
                </a:cubicBezTo>
                <a:cubicBezTo>
                  <a:pt x="536" y="500"/>
                  <a:pt x="529" y="499"/>
                  <a:pt x="521" y="497"/>
                </a:cubicBezTo>
                <a:cubicBezTo>
                  <a:pt x="506" y="495"/>
                  <a:pt x="490" y="492"/>
                  <a:pt x="475" y="489"/>
                </a:cubicBezTo>
                <a:cubicBezTo>
                  <a:pt x="471" y="488"/>
                  <a:pt x="466" y="488"/>
                  <a:pt x="462" y="487"/>
                </a:cubicBezTo>
                <a:cubicBezTo>
                  <a:pt x="460" y="486"/>
                  <a:pt x="457" y="486"/>
                  <a:pt x="455" y="485"/>
                </a:cubicBezTo>
                <a:cubicBezTo>
                  <a:pt x="448" y="484"/>
                  <a:pt x="442" y="483"/>
                  <a:pt x="436" y="481"/>
                </a:cubicBezTo>
                <a:cubicBezTo>
                  <a:pt x="431" y="480"/>
                  <a:pt x="426" y="479"/>
                  <a:pt x="421" y="478"/>
                </a:cubicBezTo>
                <a:cubicBezTo>
                  <a:pt x="419" y="478"/>
                  <a:pt x="416" y="477"/>
                  <a:pt x="414" y="477"/>
                </a:cubicBezTo>
                <a:cubicBezTo>
                  <a:pt x="406" y="475"/>
                  <a:pt x="399" y="473"/>
                  <a:pt x="392" y="472"/>
                </a:cubicBezTo>
                <a:cubicBezTo>
                  <a:pt x="391" y="471"/>
                  <a:pt x="389" y="471"/>
                  <a:pt x="388" y="471"/>
                </a:cubicBezTo>
                <a:cubicBezTo>
                  <a:pt x="385" y="470"/>
                  <a:pt x="381" y="469"/>
                  <a:pt x="378" y="468"/>
                </a:cubicBezTo>
                <a:cubicBezTo>
                  <a:pt x="375" y="467"/>
                  <a:pt x="372" y="466"/>
                  <a:pt x="369" y="465"/>
                </a:cubicBezTo>
                <a:cubicBezTo>
                  <a:pt x="366" y="465"/>
                  <a:pt x="363" y="464"/>
                  <a:pt x="360" y="463"/>
                </a:cubicBezTo>
                <a:cubicBezTo>
                  <a:pt x="356" y="462"/>
                  <a:pt x="353" y="461"/>
                  <a:pt x="349" y="460"/>
                </a:cubicBezTo>
                <a:cubicBezTo>
                  <a:pt x="347" y="459"/>
                  <a:pt x="344" y="458"/>
                  <a:pt x="341" y="457"/>
                </a:cubicBezTo>
                <a:cubicBezTo>
                  <a:pt x="339" y="456"/>
                  <a:pt x="337" y="456"/>
                  <a:pt x="334" y="455"/>
                </a:cubicBezTo>
                <a:cubicBezTo>
                  <a:pt x="332" y="454"/>
                  <a:pt x="330" y="453"/>
                  <a:pt x="328" y="453"/>
                </a:cubicBezTo>
                <a:cubicBezTo>
                  <a:pt x="326" y="452"/>
                  <a:pt x="324" y="451"/>
                  <a:pt x="322" y="450"/>
                </a:cubicBezTo>
                <a:cubicBezTo>
                  <a:pt x="316" y="448"/>
                  <a:pt x="310" y="446"/>
                  <a:pt x="304" y="443"/>
                </a:cubicBezTo>
                <a:cubicBezTo>
                  <a:pt x="302" y="442"/>
                  <a:pt x="301" y="442"/>
                  <a:pt x="299" y="441"/>
                </a:cubicBezTo>
                <a:cubicBezTo>
                  <a:pt x="284" y="434"/>
                  <a:pt x="271" y="427"/>
                  <a:pt x="259" y="418"/>
                </a:cubicBezTo>
                <a:cubicBezTo>
                  <a:pt x="259" y="418"/>
                  <a:pt x="258" y="418"/>
                  <a:pt x="257" y="417"/>
                </a:cubicBezTo>
                <a:cubicBezTo>
                  <a:pt x="255" y="415"/>
                  <a:pt x="253" y="414"/>
                  <a:pt x="251" y="412"/>
                </a:cubicBezTo>
                <a:cubicBezTo>
                  <a:pt x="249" y="411"/>
                  <a:pt x="248" y="410"/>
                  <a:pt x="247" y="409"/>
                </a:cubicBezTo>
                <a:cubicBezTo>
                  <a:pt x="243" y="405"/>
                  <a:pt x="239" y="401"/>
                  <a:pt x="235" y="397"/>
                </a:cubicBezTo>
                <a:cubicBezTo>
                  <a:pt x="233" y="396"/>
                  <a:pt x="232" y="395"/>
                  <a:pt x="231" y="394"/>
                </a:cubicBezTo>
                <a:cubicBezTo>
                  <a:pt x="229" y="393"/>
                  <a:pt x="227" y="391"/>
                  <a:pt x="225" y="389"/>
                </a:cubicBezTo>
                <a:cubicBezTo>
                  <a:pt x="223" y="388"/>
                  <a:pt x="221" y="386"/>
                  <a:pt x="219" y="384"/>
                </a:cubicBezTo>
                <a:cubicBezTo>
                  <a:pt x="216" y="382"/>
                  <a:pt x="214" y="381"/>
                  <a:pt x="212" y="379"/>
                </a:cubicBezTo>
                <a:cubicBezTo>
                  <a:pt x="211" y="378"/>
                  <a:pt x="209" y="377"/>
                  <a:pt x="208" y="375"/>
                </a:cubicBezTo>
                <a:cubicBezTo>
                  <a:pt x="175" y="349"/>
                  <a:pt x="135" y="320"/>
                  <a:pt x="96" y="294"/>
                </a:cubicBezTo>
                <a:cubicBezTo>
                  <a:pt x="96" y="294"/>
                  <a:pt x="96" y="294"/>
                  <a:pt x="96" y="294"/>
                </a:cubicBezTo>
                <a:cubicBezTo>
                  <a:pt x="92" y="291"/>
                  <a:pt x="88" y="288"/>
                  <a:pt x="84" y="285"/>
                </a:cubicBezTo>
                <a:cubicBezTo>
                  <a:pt x="80" y="283"/>
                  <a:pt x="77" y="280"/>
                  <a:pt x="73" y="278"/>
                </a:cubicBezTo>
                <a:cubicBezTo>
                  <a:pt x="71" y="276"/>
                  <a:pt x="68" y="274"/>
                  <a:pt x="66" y="273"/>
                </a:cubicBezTo>
                <a:cubicBezTo>
                  <a:pt x="65" y="256"/>
                  <a:pt x="60" y="242"/>
                  <a:pt x="52" y="231"/>
                </a:cubicBezTo>
                <a:cubicBezTo>
                  <a:pt x="38" y="211"/>
                  <a:pt x="16" y="198"/>
                  <a:pt x="0" y="186"/>
                </a:cubicBezTo>
                <a:cubicBezTo>
                  <a:pt x="10" y="182"/>
                  <a:pt x="22" y="180"/>
                  <a:pt x="38" y="178"/>
                </a:cubicBezTo>
                <a:cubicBezTo>
                  <a:pt x="40" y="178"/>
                  <a:pt x="40" y="178"/>
                  <a:pt x="40" y="178"/>
                </a:cubicBezTo>
                <a:cubicBezTo>
                  <a:pt x="41" y="178"/>
                  <a:pt x="41" y="178"/>
                  <a:pt x="42" y="178"/>
                </a:cubicBezTo>
                <a:cubicBezTo>
                  <a:pt x="44" y="178"/>
                  <a:pt x="45" y="178"/>
                  <a:pt x="46" y="178"/>
                </a:cubicBezTo>
                <a:cubicBezTo>
                  <a:pt x="48" y="178"/>
                  <a:pt x="49" y="178"/>
                  <a:pt x="51" y="179"/>
                </a:cubicBezTo>
                <a:cubicBezTo>
                  <a:pt x="52" y="179"/>
                  <a:pt x="53" y="179"/>
                  <a:pt x="54" y="179"/>
                </a:cubicBezTo>
                <a:cubicBezTo>
                  <a:pt x="62" y="181"/>
                  <a:pt x="70" y="183"/>
                  <a:pt x="80" y="186"/>
                </a:cubicBezTo>
                <a:cubicBezTo>
                  <a:pt x="82" y="187"/>
                  <a:pt x="84" y="188"/>
                  <a:pt x="86" y="189"/>
                </a:cubicBezTo>
                <a:cubicBezTo>
                  <a:pt x="87" y="189"/>
                  <a:pt x="88" y="190"/>
                  <a:pt x="90" y="190"/>
                </a:cubicBezTo>
                <a:cubicBezTo>
                  <a:pt x="91" y="191"/>
                  <a:pt x="93" y="192"/>
                  <a:pt x="95" y="192"/>
                </a:cubicBezTo>
                <a:cubicBezTo>
                  <a:pt x="97" y="193"/>
                  <a:pt x="99" y="194"/>
                  <a:pt x="100" y="195"/>
                </a:cubicBezTo>
                <a:cubicBezTo>
                  <a:pt x="101" y="195"/>
                  <a:pt x="101" y="195"/>
                  <a:pt x="102" y="195"/>
                </a:cubicBezTo>
                <a:cubicBezTo>
                  <a:pt x="102" y="195"/>
                  <a:pt x="102" y="195"/>
                  <a:pt x="102" y="195"/>
                </a:cubicBezTo>
                <a:cubicBezTo>
                  <a:pt x="102" y="195"/>
                  <a:pt x="102" y="195"/>
                  <a:pt x="102" y="195"/>
                </a:cubicBezTo>
                <a:cubicBezTo>
                  <a:pt x="116" y="207"/>
                  <a:pt x="134" y="218"/>
                  <a:pt x="154" y="229"/>
                </a:cubicBezTo>
                <a:cubicBezTo>
                  <a:pt x="251" y="280"/>
                  <a:pt x="405" y="310"/>
                  <a:pt x="428" y="196"/>
                </a:cubicBezTo>
                <a:cubicBezTo>
                  <a:pt x="429" y="193"/>
                  <a:pt x="429" y="191"/>
                  <a:pt x="428" y="189"/>
                </a:cubicBezTo>
                <a:cubicBezTo>
                  <a:pt x="430" y="180"/>
                  <a:pt x="430" y="171"/>
                  <a:pt x="428" y="163"/>
                </a:cubicBezTo>
                <a:cubicBezTo>
                  <a:pt x="428" y="163"/>
                  <a:pt x="428" y="163"/>
                  <a:pt x="428" y="163"/>
                </a:cubicBezTo>
                <a:cubicBezTo>
                  <a:pt x="428" y="160"/>
                  <a:pt x="428" y="157"/>
                  <a:pt x="428" y="154"/>
                </a:cubicBezTo>
                <a:cubicBezTo>
                  <a:pt x="428" y="153"/>
                  <a:pt x="428" y="153"/>
                  <a:pt x="428" y="152"/>
                </a:cubicBezTo>
                <a:cubicBezTo>
                  <a:pt x="428" y="151"/>
                  <a:pt x="428" y="151"/>
                  <a:pt x="427" y="150"/>
                </a:cubicBezTo>
                <a:cubicBezTo>
                  <a:pt x="427" y="149"/>
                  <a:pt x="427" y="149"/>
                  <a:pt x="427" y="148"/>
                </a:cubicBezTo>
                <a:cubicBezTo>
                  <a:pt x="427" y="147"/>
                  <a:pt x="427" y="147"/>
                  <a:pt x="427" y="146"/>
                </a:cubicBezTo>
                <a:cubicBezTo>
                  <a:pt x="426" y="146"/>
                  <a:pt x="426" y="145"/>
                  <a:pt x="426" y="145"/>
                </a:cubicBezTo>
                <a:cubicBezTo>
                  <a:pt x="426" y="144"/>
                  <a:pt x="425" y="142"/>
                  <a:pt x="424" y="141"/>
                </a:cubicBezTo>
                <a:cubicBezTo>
                  <a:pt x="424" y="140"/>
                  <a:pt x="424" y="140"/>
                  <a:pt x="423" y="139"/>
                </a:cubicBezTo>
                <a:cubicBezTo>
                  <a:pt x="423" y="139"/>
                  <a:pt x="423" y="138"/>
                  <a:pt x="422" y="137"/>
                </a:cubicBezTo>
                <a:cubicBezTo>
                  <a:pt x="422" y="137"/>
                  <a:pt x="421" y="136"/>
                  <a:pt x="420" y="135"/>
                </a:cubicBezTo>
                <a:cubicBezTo>
                  <a:pt x="420" y="134"/>
                  <a:pt x="419" y="134"/>
                  <a:pt x="418" y="133"/>
                </a:cubicBezTo>
                <a:cubicBezTo>
                  <a:pt x="418" y="133"/>
                  <a:pt x="417" y="132"/>
                  <a:pt x="417" y="132"/>
                </a:cubicBezTo>
                <a:cubicBezTo>
                  <a:pt x="415" y="131"/>
                  <a:pt x="413" y="130"/>
                  <a:pt x="411" y="129"/>
                </a:cubicBezTo>
                <a:cubicBezTo>
                  <a:pt x="410" y="128"/>
                  <a:pt x="409" y="128"/>
                  <a:pt x="408" y="127"/>
                </a:cubicBezTo>
                <a:cubicBezTo>
                  <a:pt x="403" y="126"/>
                  <a:pt x="397" y="125"/>
                  <a:pt x="390" y="125"/>
                </a:cubicBezTo>
                <a:cubicBezTo>
                  <a:pt x="342" y="125"/>
                  <a:pt x="254" y="157"/>
                  <a:pt x="220" y="155"/>
                </a:cubicBezTo>
                <a:cubicBezTo>
                  <a:pt x="248" y="123"/>
                  <a:pt x="248" y="123"/>
                  <a:pt x="248" y="123"/>
                </a:cubicBezTo>
                <a:cubicBezTo>
                  <a:pt x="270" y="97"/>
                  <a:pt x="270" y="97"/>
                  <a:pt x="270" y="97"/>
                </a:cubicBezTo>
                <a:cubicBezTo>
                  <a:pt x="333" y="79"/>
                  <a:pt x="410" y="61"/>
                  <a:pt x="464" y="53"/>
                </a:cubicBezTo>
                <a:cubicBezTo>
                  <a:pt x="541" y="42"/>
                  <a:pt x="566" y="0"/>
                  <a:pt x="594" y="148"/>
                </a:cubicBezTo>
                <a:cubicBezTo>
                  <a:pt x="621" y="297"/>
                  <a:pt x="682" y="329"/>
                  <a:pt x="730" y="361"/>
                </a:cubicBezTo>
                <a:cubicBezTo>
                  <a:pt x="779" y="394"/>
                  <a:pt x="841" y="538"/>
                  <a:pt x="832" y="5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8" name="Forme libre 35">
            <a:extLst>
              <a:ext uri="{FF2B5EF4-FFF2-40B4-BE49-F238E27FC236}">
                <a16:creationId xmlns:a16="http://schemas.microsoft.com/office/drawing/2014/main" id="{3CEFFA90-EB51-41A6-8D88-DC1FC480C0E4}"/>
              </a:ext>
            </a:extLst>
          </p:cNvPr>
          <p:cNvSpPr>
            <a:spLocks/>
          </p:cNvSpPr>
          <p:nvPr/>
        </p:nvSpPr>
        <p:spPr bwMode="auto">
          <a:xfrm>
            <a:off x="10538796" y="4091194"/>
            <a:ext cx="2051904" cy="3363473"/>
          </a:xfrm>
          <a:custGeom>
            <a:avLst/>
            <a:gdLst>
              <a:gd name="T0" fmla="*/ 529 w 529"/>
              <a:gd name="T1" fmla="*/ 868 h 868"/>
              <a:gd name="T2" fmla="*/ 267 w 529"/>
              <a:gd name="T3" fmla="*/ 808 h 868"/>
              <a:gd name="T4" fmla="*/ 222 w 529"/>
              <a:gd name="T5" fmla="*/ 801 h 868"/>
              <a:gd name="T6" fmla="*/ 85 w 529"/>
              <a:gd name="T7" fmla="*/ 452 h 868"/>
              <a:gd name="T8" fmla="*/ 0 w 529"/>
              <a:gd name="T9" fmla="*/ 94 h 868"/>
              <a:gd name="T10" fmla="*/ 95 w 529"/>
              <a:gd name="T11" fmla="*/ 45 h 868"/>
              <a:gd name="T12" fmla="*/ 183 w 529"/>
              <a:gd name="T13" fmla="*/ 0 h 868"/>
              <a:gd name="T14" fmla="*/ 194 w 529"/>
              <a:gd name="T15" fmla="*/ 1 h 868"/>
              <a:gd name="T16" fmla="*/ 315 w 529"/>
              <a:gd name="T17" fmla="*/ 378 h 868"/>
              <a:gd name="T18" fmla="*/ 315 w 529"/>
              <a:gd name="T19" fmla="*/ 421 h 868"/>
              <a:gd name="T20" fmla="*/ 508 w 529"/>
              <a:gd name="T21" fmla="*/ 855 h 868"/>
              <a:gd name="T22" fmla="*/ 529 w 529"/>
              <a:gd name="T23" fmla="*/ 868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9" h="868">
                <a:moveTo>
                  <a:pt x="529" y="868"/>
                </a:moveTo>
                <a:cubicBezTo>
                  <a:pt x="467" y="847"/>
                  <a:pt x="382" y="826"/>
                  <a:pt x="267" y="808"/>
                </a:cubicBezTo>
                <a:cubicBezTo>
                  <a:pt x="252" y="806"/>
                  <a:pt x="238" y="803"/>
                  <a:pt x="222" y="801"/>
                </a:cubicBezTo>
                <a:cubicBezTo>
                  <a:pt x="164" y="687"/>
                  <a:pt x="118" y="564"/>
                  <a:pt x="85" y="452"/>
                </a:cubicBezTo>
                <a:cubicBezTo>
                  <a:pt x="24" y="254"/>
                  <a:pt x="0" y="94"/>
                  <a:pt x="0" y="94"/>
                </a:cubicBezTo>
                <a:cubicBezTo>
                  <a:pt x="95" y="45"/>
                  <a:pt x="95" y="45"/>
                  <a:pt x="95" y="45"/>
                </a:cubicBezTo>
                <a:cubicBezTo>
                  <a:pt x="183" y="0"/>
                  <a:pt x="183" y="0"/>
                  <a:pt x="183" y="0"/>
                </a:cubicBezTo>
                <a:cubicBezTo>
                  <a:pt x="187" y="0"/>
                  <a:pt x="190" y="0"/>
                  <a:pt x="194" y="1"/>
                </a:cubicBezTo>
                <a:cubicBezTo>
                  <a:pt x="194" y="1"/>
                  <a:pt x="315" y="244"/>
                  <a:pt x="315" y="378"/>
                </a:cubicBezTo>
                <a:cubicBezTo>
                  <a:pt x="315" y="392"/>
                  <a:pt x="315" y="406"/>
                  <a:pt x="315" y="421"/>
                </a:cubicBezTo>
                <a:cubicBezTo>
                  <a:pt x="311" y="551"/>
                  <a:pt x="307" y="720"/>
                  <a:pt x="508" y="855"/>
                </a:cubicBezTo>
                <a:cubicBezTo>
                  <a:pt x="515" y="859"/>
                  <a:pt x="522" y="864"/>
                  <a:pt x="529" y="868"/>
                </a:cubicBezTo>
                <a:close/>
              </a:path>
            </a:pathLst>
          </a:custGeom>
          <a:gradFill>
            <a:gsLst>
              <a:gs pos="100000">
                <a:srgbClr val="5936E0"/>
              </a:gs>
              <a:gs pos="44000">
                <a:srgbClr val="371DBD"/>
              </a:gs>
            </a:gsLst>
            <a:lin ang="132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57" name="Forme libre 34">
            <a:extLst>
              <a:ext uri="{FF2B5EF4-FFF2-40B4-BE49-F238E27FC236}">
                <a16:creationId xmlns:a16="http://schemas.microsoft.com/office/drawing/2014/main" id="{A828F27C-2D7F-4EC9-819B-5E25949089DA}"/>
              </a:ext>
            </a:extLst>
          </p:cNvPr>
          <p:cNvSpPr>
            <a:spLocks/>
          </p:cNvSpPr>
          <p:nvPr/>
        </p:nvSpPr>
        <p:spPr bwMode="auto">
          <a:xfrm>
            <a:off x="10538796" y="3882910"/>
            <a:ext cx="2682941" cy="3955328"/>
          </a:xfrm>
          <a:custGeom>
            <a:avLst/>
            <a:gdLst>
              <a:gd name="T0" fmla="*/ 692 w 692"/>
              <a:gd name="T1" fmla="*/ 543 h 1021"/>
              <a:gd name="T2" fmla="*/ 692 w 692"/>
              <a:gd name="T3" fmla="*/ 1021 h 1021"/>
              <a:gd name="T4" fmla="*/ 529 w 692"/>
              <a:gd name="T5" fmla="*/ 922 h 1021"/>
              <a:gd name="T6" fmla="*/ 267 w 692"/>
              <a:gd name="T7" fmla="*/ 862 h 1021"/>
              <a:gd name="T8" fmla="*/ 222 w 692"/>
              <a:gd name="T9" fmla="*/ 855 h 1021"/>
              <a:gd name="T10" fmla="*/ 85 w 692"/>
              <a:gd name="T11" fmla="*/ 506 h 1021"/>
              <a:gd name="T12" fmla="*/ 0 w 692"/>
              <a:gd name="T13" fmla="*/ 148 h 1021"/>
              <a:gd name="T14" fmla="*/ 95 w 692"/>
              <a:gd name="T15" fmla="*/ 99 h 1021"/>
              <a:gd name="T16" fmla="*/ 183 w 692"/>
              <a:gd name="T17" fmla="*/ 54 h 1021"/>
              <a:gd name="T18" fmla="*/ 263 w 692"/>
              <a:gd name="T19" fmla="*/ 13 h 1021"/>
              <a:gd name="T20" fmla="*/ 286 w 692"/>
              <a:gd name="T21" fmla="*/ 0 h 1021"/>
              <a:gd name="T22" fmla="*/ 286 w 692"/>
              <a:gd name="T23" fmla="*/ 0 h 1021"/>
              <a:gd name="T24" fmla="*/ 286 w 692"/>
              <a:gd name="T25" fmla="*/ 0 h 1021"/>
              <a:gd name="T26" fmla="*/ 292 w 692"/>
              <a:gd name="T27" fmla="*/ 7 h 1021"/>
              <a:gd name="T28" fmla="*/ 692 w 692"/>
              <a:gd name="T29" fmla="*/ 543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92" h="1021">
                <a:moveTo>
                  <a:pt x="692" y="543"/>
                </a:moveTo>
                <a:cubicBezTo>
                  <a:pt x="692" y="1021"/>
                  <a:pt x="692" y="1021"/>
                  <a:pt x="692" y="1021"/>
                </a:cubicBezTo>
                <a:cubicBezTo>
                  <a:pt x="681" y="1000"/>
                  <a:pt x="644" y="961"/>
                  <a:pt x="529" y="922"/>
                </a:cubicBezTo>
                <a:cubicBezTo>
                  <a:pt x="467" y="901"/>
                  <a:pt x="382" y="880"/>
                  <a:pt x="267" y="862"/>
                </a:cubicBezTo>
                <a:cubicBezTo>
                  <a:pt x="252" y="860"/>
                  <a:pt x="238" y="857"/>
                  <a:pt x="222" y="855"/>
                </a:cubicBezTo>
                <a:cubicBezTo>
                  <a:pt x="164" y="741"/>
                  <a:pt x="118" y="618"/>
                  <a:pt x="85" y="506"/>
                </a:cubicBezTo>
                <a:cubicBezTo>
                  <a:pt x="24" y="308"/>
                  <a:pt x="0" y="148"/>
                  <a:pt x="0" y="148"/>
                </a:cubicBezTo>
                <a:cubicBezTo>
                  <a:pt x="95" y="99"/>
                  <a:pt x="95" y="99"/>
                  <a:pt x="95" y="99"/>
                </a:cubicBezTo>
                <a:cubicBezTo>
                  <a:pt x="183" y="54"/>
                  <a:pt x="183" y="54"/>
                  <a:pt x="183" y="54"/>
                </a:cubicBezTo>
                <a:cubicBezTo>
                  <a:pt x="263" y="13"/>
                  <a:pt x="263" y="13"/>
                  <a:pt x="263" y="13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6" y="0"/>
                  <a:pt x="286" y="0"/>
                </a:cubicBezTo>
                <a:cubicBezTo>
                  <a:pt x="288" y="2"/>
                  <a:pt x="290" y="5"/>
                  <a:pt x="292" y="7"/>
                </a:cubicBezTo>
                <a:cubicBezTo>
                  <a:pt x="354" y="77"/>
                  <a:pt x="539" y="303"/>
                  <a:pt x="692" y="543"/>
                </a:cubicBezTo>
                <a:close/>
              </a:path>
            </a:pathLst>
          </a:custGeom>
          <a:gradFill>
            <a:gsLst>
              <a:gs pos="0">
                <a:srgbClr val="0A2DDB"/>
              </a:gs>
              <a:gs pos="83000">
                <a:srgbClr val="3E04A9"/>
              </a:gs>
            </a:gsLst>
            <a:lin ang="132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37" name="Rectangle : Coins arrondis 8">
            <a:extLst>
              <a:ext uri="{FF2B5EF4-FFF2-40B4-BE49-F238E27FC236}">
                <a16:creationId xmlns:a16="http://schemas.microsoft.com/office/drawing/2014/main" id="{14FF47BA-9557-4442-8E2A-74A4F4AAD237}"/>
              </a:ext>
            </a:extLst>
          </p:cNvPr>
          <p:cNvSpPr/>
          <p:nvPr/>
        </p:nvSpPr>
        <p:spPr>
          <a:xfrm>
            <a:off x="510359" y="2803191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0C2221-E8A7-47E0-B2B2-5A6A32F96791}"/>
              </a:ext>
            </a:extLst>
          </p:cNvPr>
          <p:cNvSpPr/>
          <p:nvPr/>
        </p:nvSpPr>
        <p:spPr>
          <a:xfrm>
            <a:off x="1183820" y="2796228"/>
            <a:ext cx="353619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1600" i="1" dirty="0" smtClean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Installation de l’application</a:t>
            </a:r>
            <a:endParaRPr lang="fr-FR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728558" y="702441"/>
            <a:ext cx="401553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/>
            <a:r>
              <a:rPr lang="fr-FR" dirty="0"/>
              <a:t>Géodésique locale vers Astronomiques locales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25" y="318052"/>
            <a:ext cx="4841229" cy="614901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70" y="3000482"/>
            <a:ext cx="7347497" cy="218925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37000"/>
              </a:srgbClr>
            </a:outerShdw>
          </a:effectLst>
        </p:spPr>
      </p:pic>
      <p:sp>
        <p:nvSpPr>
          <p:cNvPr id="12" name="Forme libre 25">
            <a:extLst>
              <a:ext uri="{FF2B5EF4-FFF2-40B4-BE49-F238E27FC236}">
                <a16:creationId xmlns:a16="http://schemas.microsoft.com/office/drawing/2014/main" id="{82A9CD09-E5BD-4051-A55B-752BE1EA490F}"/>
              </a:ext>
            </a:extLst>
          </p:cNvPr>
          <p:cNvSpPr>
            <a:spLocks/>
          </p:cNvSpPr>
          <p:nvPr/>
        </p:nvSpPr>
        <p:spPr bwMode="auto">
          <a:xfrm>
            <a:off x="266370" y="702441"/>
            <a:ext cx="1479550" cy="1445415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721488" y="1086594"/>
            <a:ext cx="569313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fr-FR" sz="4400" dirty="0">
              <a:solidFill>
                <a:schemeClr val="bg1"/>
              </a:solidFill>
            </a:endParaRPr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11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3848607" y="445884"/>
            <a:ext cx="307600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Choisissez un Datum: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82" y="537638"/>
            <a:ext cx="3591426" cy="1876687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188" y="2641493"/>
            <a:ext cx="3705742" cy="280074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592" y="1606370"/>
            <a:ext cx="5684018" cy="4870988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  <a:reflection blurRad="12700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23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0" y="667687"/>
            <a:ext cx="269027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Saisie manuel des angles et calcul de précision: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831"/>
          <a:stretch/>
        </p:blipFill>
        <p:spPr>
          <a:xfrm>
            <a:off x="2840739" y="667687"/>
            <a:ext cx="3820058" cy="416619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r="1646"/>
          <a:stretch/>
        </p:blipFill>
        <p:spPr>
          <a:xfrm>
            <a:off x="5869701" y="1321090"/>
            <a:ext cx="3757166" cy="5210902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85" y="2053874"/>
            <a:ext cx="3168088" cy="3576048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3" name="Connecteur droit avec flèche 2"/>
          <p:cNvCxnSpPr>
            <a:stCxn id="15" idx="3"/>
          </p:cNvCxnSpPr>
          <p:nvPr/>
        </p:nvCxnSpPr>
        <p:spPr>
          <a:xfrm flipV="1">
            <a:off x="3841362" y="4478780"/>
            <a:ext cx="418593" cy="119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5" idx="3"/>
          </p:cNvCxnSpPr>
          <p:nvPr/>
        </p:nvCxnSpPr>
        <p:spPr>
          <a:xfrm flipV="1">
            <a:off x="3841362" y="5369428"/>
            <a:ext cx="5964369" cy="30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15" idx="3"/>
          </p:cNvCxnSpPr>
          <p:nvPr/>
        </p:nvCxnSpPr>
        <p:spPr>
          <a:xfrm>
            <a:off x="3841362" y="5676885"/>
            <a:ext cx="3399299" cy="476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341825" y="4815110"/>
            <a:ext cx="3499537" cy="172354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 smtClean="0"/>
              <a:t>Si vous voulez Effectuer Des calculs avec précision.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 smtClean="0"/>
              <a:t>Assurez-vous De cliquiez Sur réactualisé À chaque fois Que vous changez La valeur des 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0" dirty="0" smtClean="0"/>
              <a:t>La virgule (,)  est un  point (.) en python.</a:t>
            </a:r>
          </a:p>
        </p:txBody>
      </p:sp>
    </p:spTree>
    <p:extLst>
      <p:ext uri="{BB962C8B-B14F-4D97-AF65-F5344CB8AC3E}">
        <p14:creationId xmlns:p14="http://schemas.microsoft.com/office/powerpoint/2010/main" val="298225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036320" y="800782"/>
            <a:ext cx="2802818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la valeur des espacements en degré dans le réseau des méridiens et des parallèles :</a:t>
            </a:r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22" y="800782"/>
            <a:ext cx="3829584" cy="391532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400" y="2408990"/>
            <a:ext cx="2827020" cy="2453640"/>
          </a:xfrm>
          <a:prstGeom prst="rect">
            <a:avLst/>
          </a:prstGeom>
          <a:effectLst>
            <a:outerShdw blurRad="1270000" dist="50800" dir="5400000" sx="127000" sy="127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7" name="Connecteur droit avec flèche 6"/>
          <p:cNvCxnSpPr>
            <a:stCxn id="5" idx="1"/>
          </p:cNvCxnSpPr>
          <p:nvPr/>
        </p:nvCxnSpPr>
        <p:spPr>
          <a:xfrm flipH="1">
            <a:off x="6638406" y="3635810"/>
            <a:ext cx="1879994" cy="891991"/>
          </a:xfrm>
          <a:prstGeom prst="straightConnector1">
            <a:avLst/>
          </a:prstGeom>
          <a:ln w="12700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/>
          <p:cNvCxnSpPr>
            <a:endCxn id="5" idx="0"/>
          </p:cNvCxnSpPr>
          <p:nvPr/>
        </p:nvCxnSpPr>
        <p:spPr>
          <a:xfrm>
            <a:off x="4023360" y="1606370"/>
            <a:ext cx="5908550" cy="802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6817360" y="2408990"/>
            <a:ext cx="1991360" cy="93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6817360" y="2966720"/>
            <a:ext cx="2783840" cy="162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1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33" y="920786"/>
            <a:ext cx="8951271" cy="5035089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864877" y="2020573"/>
            <a:ext cx="4397911" cy="70104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Consulter Google </a:t>
            </a:r>
            <a:r>
              <a:rPr lang="fr-FR" sz="3200" b="1" dirty="0" err="1" smtClean="0"/>
              <a:t>earth</a:t>
            </a:r>
            <a:endParaRPr lang="fr-FR" sz="1600" b="1" dirty="0"/>
          </a:p>
        </p:txBody>
      </p:sp>
      <p:sp>
        <p:nvSpPr>
          <p:cNvPr id="6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-149331" y="814106"/>
            <a:ext cx="307600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Service online: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1401712" y="3712969"/>
            <a:ext cx="557880" cy="581667"/>
            <a:chOff x="3945573" y="1579538"/>
            <a:chExt cx="1479550" cy="1542635"/>
          </a:xfrm>
        </p:grpSpPr>
        <p:sp>
          <p:nvSpPr>
            <p:cNvPr id="11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573" y="1676758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4384630" y="1579538"/>
              <a:ext cx="569312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2057344" y="3674136"/>
            <a:ext cx="570908" cy="626863"/>
            <a:chOff x="6810535" y="1419073"/>
            <a:chExt cx="1479550" cy="1624563"/>
          </a:xfrm>
        </p:grpSpPr>
        <p:sp>
          <p:nvSpPr>
            <p:cNvPr id="16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535" y="1598221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rtl="0"/>
              <a:endParaRPr lang="fr-FR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7270964" y="1419073"/>
              <a:ext cx="569314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2025576" y="4376489"/>
            <a:ext cx="570908" cy="592411"/>
            <a:chOff x="2753519" y="4047172"/>
            <a:chExt cx="1479550" cy="1535278"/>
          </a:xfrm>
        </p:grpSpPr>
        <p:sp>
          <p:nvSpPr>
            <p:cNvPr id="21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519" y="4137035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3272777" y="4047172"/>
              <a:ext cx="569314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1744229" y="4976180"/>
            <a:ext cx="570908" cy="619583"/>
            <a:chOff x="8118485" y="4124306"/>
            <a:chExt cx="1479550" cy="1605696"/>
          </a:xfrm>
        </p:grpSpPr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485" y="4284587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8562958" y="4124306"/>
              <a:ext cx="569314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1415121" y="4395291"/>
            <a:ext cx="531059" cy="580889"/>
            <a:chOff x="2857202" y="4858828"/>
            <a:chExt cx="1479550" cy="1618378"/>
          </a:xfrm>
        </p:grpSpPr>
        <p:sp>
          <p:nvSpPr>
            <p:cNvPr id="29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202" y="5031791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3297947" y="4858828"/>
              <a:ext cx="569313" cy="67710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1388670" y="3097306"/>
            <a:ext cx="613195" cy="603716"/>
            <a:chOff x="8594502" y="4853982"/>
            <a:chExt cx="1479550" cy="1456678"/>
          </a:xfrm>
        </p:grpSpPr>
        <p:sp>
          <p:nvSpPr>
            <p:cNvPr id="33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502" y="4865245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9049619" y="4853982"/>
              <a:ext cx="569313" cy="67710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2002278" y="3081725"/>
            <a:ext cx="570908" cy="586048"/>
            <a:chOff x="8483590" y="1425383"/>
            <a:chExt cx="1479550" cy="1518788"/>
          </a:xfrm>
        </p:grpSpPr>
        <p:sp>
          <p:nvSpPr>
            <p:cNvPr id="37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590" y="1498756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8971347" y="1425383"/>
              <a:ext cx="569314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7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75" y="789197"/>
            <a:ext cx="9120253" cy="513014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38200" y="1996440"/>
            <a:ext cx="3185160" cy="70104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Show </a:t>
            </a:r>
            <a:r>
              <a:rPr lang="fr-FR" sz="3600" b="1" dirty="0" err="1" smtClean="0"/>
              <a:t>Map</a:t>
            </a:r>
            <a:endParaRPr lang="fr-FR" sz="3600" b="1" dirty="0" smtClean="0"/>
          </a:p>
        </p:txBody>
      </p:sp>
      <p:sp>
        <p:nvSpPr>
          <p:cNvPr id="6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-366008" y="789197"/>
            <a:ext cx="307600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Service </a:t>
            </a:r>
            <a:r>
              <a:rPr lang="fr-FR" dirty="0" smtClean="0"/>
              <a:t>off</a:t>
            </a:r>
            <a:r>
              <a:rPr lang="fr-FR" dirty="0" smtClean="0"/>
              <a:t>line: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1258789" y="3590082"/>
            <a:ext cx="557880" cy="581667"/>
            <a:chOff x="3945573" y="1579538"/>
            <a:chExt cx="1479550" cy="1542635"/>
          </a:xfrm>
        </p:grpSpPr>
        <p:sp>
          <p:nvSpPr>
            <p:cNvPr id="8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573" y="1676758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4384630" y="1579538"/>
              <a:ext cx="569312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914421" y="3551249"/>
            <a:ext cx="570908" cy="626863"/>
            <a:chOff x="6810535" y="1419073"/>
            <a:chExt cx="1479550" cy="1624563"/>
          </a:xfrm>
        </p:grpSpPr>
        <p:sp>
          <p:nvSpPr>
            <p:cNvPr id="11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535" y="1598221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rtl="0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7270964" y="1419073"/>
              <a:ext cx="569314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1882653" y="4253602"/>
            <a:ext cx="570908" cy="592411"/>
            <a:chOff x="2753519" y="4047172"/>
            <a:chExt cx="1479550" cy="1535278"/>
          </a:xfrm>
        </p:grpSpPr>
        <p:sp>
          <p:nvSpPr>
            <p:cNvPr id="14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519" y="4137035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3272777" y="4047172"/>
              <a:ext cx="569314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1601306" y="4853293"/>
            <a:ext cx="570908" cy="619583"/>
            <a:chOff x="8118485" y="4124306"/>
            <a:chExt cx="1479550" cy="1605696"/>
          </a:xfrm>
        </p:grpSpPr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485" y="4284587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8562958" y="4124306"/>
              <a:ext cx="569314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1272198" y="4272404"/>
            <a:ext cx="531059" cy="580889"/>
            <a:chOff x="2857202" y="4858828"/>
            <a:chExt cx="1479550" cy="1618378"/>
          </a:xfrm>
        </p:grpSpPr>
        <p:sp>
          <p:nvSpPr>
            <p:cNvPr id="20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202" y="5031791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3297947" y="4858828"/>
              <a:ext cx="569313" cy="67710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1245747" y="2974419"/>
            <a:ext cx="613195" cy="603716"/>
            <a:chOff x="8594502" y="4853982"/>
            <a:chExt cx="1479550" cy="1456678"/>
          </a:xfrm>
        </p:grpSpPr>
        <p:sp>
          <p:nvSpPr>
            <p:cNvPr id="23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502" y="4865245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9049619" y="4853982"/>
              <a:ext cx="569313" cy="67710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1859355" y="2958838"/>
            <a:ext cx="570908" cy="586048"/>
            <a:chOff x="8483590" y="1425383"/>
            <a:chExt cx="1479550" cy="1518788"/>
          </a:xfrm>
        </p:grpSpPr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590" y="1498756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8971347" y="1425383"/>
              <a:ext cx="569314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91" y="789197"/>
            <a:ext cx="9082102" cy="51086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1040" y="2103120"/>
            <a:ext cx="3550920" cy="88392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Visualiser</a:t>
            </a:r>
            <a:endParaRPr lang="fr-FR" b="1" dirty="0"/>
          </a:p>
        </p:txBody>
      </p:sp>
      <p:sp>
        <p:nvSpPr>
          <p:cNvPr id="5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-487928" y="789197"/>
            <a:ext cx="307600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r" rtl="0"/>
            <a:r>
              <a:rPr lang="fr-FR" dirty="0" smtClean="0"/>
              <a:t>Service </a:t>
            </a:r>
            <a:r>
              <a:rPr lang="fr-FR" dirty="0" smtClean="0"/>
              <a:t>off</a:t>
            </a:r>
            <a:r>
              <a:rPr lang="fr-FR" dirty="0" smtClean="0"/>
              <a:t>line: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1132208" y="3161139"/>
            <a:ext cx="570908" cy="626863"/>
            <a:chOff x="6810535" y="1419073"/>
            <a:chExt cx="1479550" cy="1624563"/>
          </a:xfrm>
        </p:grpSpPr>
        <p:sp>
          <p:nvSpPr>
            <p:cNvPr id="10" name="Forme libre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535" y="1598221"/>
              <a:ext cx="1479550" cy="1445415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rtl="0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969EBC-E8D3-4914-9A82-8E88F816E77E}"/>
                </a:ext>
              </a:extLst>
            </p:cNvPr>
            <p:cNvSpPr/>
            <p:nvPr/>
          </p:nvSpPr>
          <p:spPr>
            <a:xfrm>
              <a:off x="7270964" y="1419073"/>
              <a:ext cx="569314" cy="6771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4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fr-FR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5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 de texte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fr-FR" sz="5400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Merci …</a:t>
            </a:r>
            <a:endParaRPr lang="fr-FR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e 4" descr="Cette image est une icône représentant une interaction entre trois personnes. ">
            <a:extLst>
              <a:ext uri="{FF2B5EF4-FFF2-40B4-BE49-F238E27FC236}">
                <a16:creationId xmlns:a16="http://schemas.microsoft.com/office/drawing/2014/main" id="{5D1C056A-1D7A-4D89-A2E0-446D9944C6FB}"/>
              </a:ext>
            </a:extLst>
          </p:cNvPr>
          <p:cNvGrpSpPr/>
          <p:nvPr/>
        </p:nvGrpSpPr>
        <p:grpSpPr>
          <a:xfrm>
            <a:off x="791651" y="3549996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6" name="Forme libre 35">
              <a:extLst>
                <a:ext uri="{FF2B5EF4-FFF2-40B4-BE49-F238E27FC236}">
                  <a16:creationId xmlns:a16="http://schemas.microsoft.com/office/drawing/2014/main" id="{C9FAB44B-F1A9-406C-8DC0-7BC29AA6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7" name="Forme libre 36">
              <a:extLst>
                <a:ext uri="{FF2B5EF4-FFF2-40B4-BE49-F238E27FC236}">
                  <a16:creationId xmlns:a16="http://schemas.microsoft.com/office/drawing/2014/main" id="{12B0F9D4-64CB-42CD-88AA-7E8CAD1F1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8" name="Forme libre 37">
              <a:extLst>
                <a:ext uri="{FF2B5EF4-FFF2-40B4-BE49-F238E27FC236}">
                  <a16:creationId xmlns:a16="http://schemas.microsoft.com/office/drawing/2014/main" id="{0FD5A500-BBCF-4857-86E7-EBF5AA53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9" name="Forme libre 38">
              <a:extLst>
                <a:ext uri="{FF2B5EF4-FFF2-40B4-BE49-F238E27FC236}">
                  <a16:creationId xmlns:a16="http://schemas.microsoft.com/office/drawing/2014/main" id="{443598C0-BD9C-4522-87F3-C9C8F628E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0" name="Forme libre 39">
              <a:extLst>
                <a:ext uri="{FF2B5EF4-FFF2-40B4-BE49-F238E27FC236}">
                  <a16:creationId xmlns:a16="http://schemas.microsoft.com/office/drawing/2014/main" id="{426B4897-8470-4A76-9FA9-4E7CD62B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1" name="Forme libre 40">
              <a:extLst>
                <a:ext uri="{FF2B5EF4-FFF2-40B4-BE49-F238E27FC236}">
                  <a16:creationId xmlns:a16="http://schemas.microsoft.com/office/drawing/2014/main" id="{08884941-111D-4BB6-BD63-1DA532A17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2" name="Forme libre 41">
              <a:extLst>
                <a:ext uri="{FF2B5EF4-FFF2-40B4-BE49-F238E27FC236}">
                  <a16:creationId xmlns:a16="http://schemas.microsoft.com/office/drawing/2014/main" id="{0E89D6C0-E5F8-47FF-8190-4361ED77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3" name="Forme libre 42">
              <a:extLst>
                <a:ext uri="{FF2B5EF4-FFF2-40B4-BE49-F238E27FC236}">
                  <a16:creationId xmlns:a16="http://schemas.microsoft.com/office/drawing/2014/main" id="{F2B683ED-11A9-4ED1-A941-C7F0C5096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  <p:sp>
          <p:nvSpPr>
            <p:cNvPr id="14" name="Forme libre 43">
              <a:extLst>
                <a:ext uri="{FF2B5EF4-FFF2-40B4-BE49-F238E27FC236}">
                  <a16:creationId xmlns:a16="http://schemas.microsoft.com/office/drawing/2014/main" id="{5F24A4C5-7DDA-4711-B85E-9A4348702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3" name="Groupe 22" descr="Cette image est d’une forme abstrait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orme libre 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1" name="Forme libre 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22" name="Forme libre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25" name="Titr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117600" y="1347501"/>
            <a:ext cx="3687844" cy="14414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6000" i="1" u="sng" dirty="0" smtClean="0"/>
              <a:t>I</a:t>
            </a:r>
            <a:r>
              <a:rPr lang="fr-FR" sz="4000" i="1" u="sng" dirty="0" smtClean="0"/>
              <a:t>nstallation de python :</a:t>
            </a:r>
            <a:endParaRPr lang="fr-FR" sz="4000" i="1" u="sng" dirty="0"/>
          </a:p>
        </p:txBody>
      </p:sp>
      <p:sp>
        <p:nvSpPr>
          <p:cNvPr id="69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171490" y="3104065"/>
            <a:ext cx="3499537" cy="196977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>
                <a:hlinkClick r:id="rId3"/>
              </a:rPr>
              <a:t>https://www.python.org/downloads</a:t>
            </a:r>
            <a:r>
              <a:rPr lang="fr-FR" i="0" dirty="0" smtClean="0">
                <a:hlinkClick r:id="rId3"/>
              </a:rPr>
              <a:t>/</a:t>
            </a:r>
            <a:endParaRPr lang="fr-FR" i="0" dirty="0" smtClean="0"/>
          </a:p>
          <a:p>
            <a:r>
              <a:rPr lang="fr-FR" i="0" dirty="0" smtClean="0"/>
              <a:t>Veuillez consulter le site officiel de python Et le télécharger. Faites attention à télécharger une version 3. X . Une version Antérieure 2.X Peut-être incompatible avec Le code source de  L’application ( On a pas eu l’occasion le tester avec des versions 2.X )</a:t>
            </a: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44" y="1347501"/>
            <a:ext cx="6624592" cy="3726334"/>
          </a:xfrm>
          <a:prstGeom prst="rect">
            <a:avLst/>
          </a:prstGeom>
          <a:effectLst>
            <a:outerShdw blurRad="1270000" sx="99000" sy="99000" algn="ctr" rotWithShape="0">
              <a:schemeClr val="accent1">
                <a:lumMod val="75000"/>
                <a:alpha val="85000"/>
              </a:schemeClr>
            </a:outerShdw>
            <a:reflection blurRad="12700" stA="5000" dist="9017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0418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032190" y="1347501"/>
            <a:ext cx="3687844" cy="14414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z="6000" i="1" u="sng" dirty="0"/>
              <a:t>I</a:t>
            </a:r>
            <a:r>
              <a:rPr lang="fr-FR" sz="4000" i="1" u="sng" dirty="0"/>
              <a:t>nstallation de l’application</a:t>
            </a:r>
            <a:r>
              <a:rPr lang="fr-FR" sz="4000" i="1" u="sng" dirty="0" smtClean="0"/>
              <a:t>:</a:t>
            </a:r>
          </a:p>
          <a:p>
            <a:endParaRPr lang="fr-FR" sz="4000" i="1" u="sng" dirty="0"/>
          </a:p>
          <a:p>
            <a:r>
              <a:rPr lang="fr-FR" sz="4000" i="1" u="sng" dirty="0" smtClean="0"/>
              <a:t>  </a:t>
            </a:r>
            <a:endParaRPr lang="fr-FR" sz="4000" i="1" u="sng" dirty="0"/>
          </a:p>
        </p:txBody>
      </p:sp>
      <p:sp>
        <p:nvSpPr>
          <p:cNvPr id="69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5893866" y="972926"/>
            <a:ext cx="436622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/>
              <a:t>https://github.com/grpgeodesy/Geodesy_Project</a:t>
            </a:r>
            <a:endParaRPr lang="fr-FR" i="0" dirty="0" smtClean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1" y="1347501"/>
            <a:ext cx="6274239" cy="3529259"/>
          </a:xfrm>
          <a:prstGeom prst="rect">
            <a:avLst/>
          </a:prstGeom>
          <a:pattFill prst="dotGrid">
            <a:fgClr>
              <a:srgbClr val="FF0000"/>
            </a:fgClr>
            <a:bgClr>
              <a:schemeClr val="bg1"/>
            </a:bgClr>
          </a:pattFill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Flèche vers le bas 4"/>
          <p:cNvSpPr/>
          <p:nvPr/>
        </p:nvSpPr>
        <p:spPr>
          <a:xfrm>
            <a:off x="8756651" y="2068220"/>
            <a:ext cx="393700" cy="382588"/>
          </a:xfrm>
          <a:prstGeom prst="downArrow">
            <a:avLst>
              <a:gd name="adj1" fmla="val 60714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7367290" y="3213100"/>
            <a:ext cx="474960" cy="43815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6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025799" y="3078238"/>
            <a:ext cx="354940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 smtClean="0"/>
              <a:t>Code     ----   Download ZIP    ----  extraire le dossier dans le Bureau par exemple .</a:t>
            </a:r>
          </a:p>
        </p:txBody>
      </p:sp>
      <p:sp>
        <p:nvSpPr>
          <p:cNvPr id="17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025800" y="3859980"/>
            <a:ext cx="354940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 smtClean="0">
                <a:solidFill>
                  <a:srgbClr val="FF0000"/>
                </a:solidFill>
              </a:rPr>
              <a:t>       Faites attention à ne pas modifier les emplacements des fichiers </a:t>
            </a:r>
          </a:p>
        </p:txBody>
      </p:sp>
      <p:sp>
        <p:nvSpPr>
          <p:cNvPr id="7" name="Hexagone 6"/>
          <p:cNvSpPr/>
          <p:nvPr/>
        </p:nvSpPr>
        <p:spPr>
          <a:xfrm>
            <a:off x="947107" y="3813128"/>
            <a:ext cx="340984" cy="316574"/>
          </a:xfrm>
          <a:prstGeom prst="hex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5506022" y="3754556"/>
            <a:ext cx="4029637" cy="2067660"/>
            <a:chOff x="4727014" y="4046053"/>
            <a:chExt cx="4029637" cy="206766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7014" y="4046053"/>
              <a:ext cx="4029637" cy="2010056"/>
            </a:xfrm>
            <a:prstGeom prst="rect">
              <a:avLst/>
            </a:prstGeom>
            <a:effectLst>
              <a:outerShdw blurRad="1270000" dist="50800" dir="5400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22" name="Flèche droite 21"/>
            <p:cNvSpPr/>
            <p:nvPr/>
          </p:nvSpPr>
          <p:spPr>
            <a:xfrm>
              <a:off x="5418906" y="5675563"/>
              <a:ext cx="474960" cy="438150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</p:grp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l="7797" t="26132" r="11885" b="23757"/>
          <a:stretch/>
        </p:blipFill>
        <p:spPr>
          <a:xfrm>
            <a:off x="3218791" y="5431471"/>
            <a:ext cx="2576946" cy="109253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5" name="Flèche droite 24"/>
          <p:cNvSpPr/>
          <p:nvPr/>
        </p:nvSpPr>
        <p:spPr>
          <a:xfrm>
            <a:off x="2816614" y="5756044"/>
            <a:ext cx="590529" cy="56706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879" y="1188315"/>
            <a:ext cx="1951220" cy="1725411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cxnSp>
        <p:nvCxnSpPr>
          <p:cNvPr id="15" name="Connecteur droit 14"/>
          <p:cNvCxnSpPr/>
          <p:nvPr/>
        </p:nvCxnSpPr>
        <p:spPr>
          <a:xfrm flipV="1">
            <a:off x="7842250" y="1219147"/>
            <a:ext cx="1988400" cy="1440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9150351" y="2913726"/>
            <a:ext cx="2611748" cy="64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7842250" y="2946808"/>
            <a:ext cx="1968629" cy="613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V="1">
            <a:off x="9150351" y="2332848"/>
            <a:ext cx="660528" cy="327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810879" y="1188315"/>
            <a:ext cx="1951220" cy="172541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25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44" y="1529597"/>
            <a:ext cx="6084557" cy="353879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927744" y="678020"/>
            <a:ext cx="6789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i="1" u="sng" spc="-3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fr-FR" sz="3200" b="1" i="1" u="sng" dirty="0" smtClean="0">
                <a:solidFill>
                  <a:schemeClr val="accent1">
                    <a:lumMod val="50000"/>
                  </a:schemeClr>
                </a:solidFill>
              </a:rPr>
              <a:t>ssurez vous que vous avez ces fichiers</a:t>
            </a:r>
            <a:endParaRPr lang="fr-FR" b="1" i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30" y="3218157"/>
            <a:ext cx="5878286" cy="3451199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030583" y="2194560"/>
            <a:ext cx="627017" cy="836023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 8"/>
          <p:cNvSpPr/>
          <p:nvPr/>
        </p:nvSpPr>
        <p:spPr>
          <a:xfrm>
            <a:off x="3291031" y="3174274"/>
            <a:ext cx="2455216" cy="810459"/>
          </a:xfrm>
          <a:custGeom>
            <a:avLst/>
            <a:gdLst>
              <a:gd name="connsiteX0" fmla="*/ 39998 w 2455216"/>
              <a:gd name="connsiteY0" fmla="*/ 0 h 810459"/>
              <a:gd name="connsiteX1" fmla="*/ 301255 w 2455216"/>
              <a:gd name="connsiteY1" fmla="*/ 718457 h 810459"/>
              <a:gd name="connsiteX2" fmla="*/ 2273746 w 2455216"/>
              <a:gd name="connsiteY2" fmla="*/ 796835 h 810459"/>
              <a:gd name="connsiteX3" fmla="*/ 2247620 w 2455216"/>
              <a:gd name="connsiteY3" fmla="*/ 809897 h 81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5216" h="810459">
                <a:moveTo>
                  <a:pt x="39998" y="0"/>
                </a:moveTo>
                <a:cubicBezTo>
                  <a:pt x="-15519" y="292825"/>
                  <a:pt x="-71036" y="585651"/>
                  <a:pt x="301255" y="718457"/>
                </a:cubicBezTo>
                <a:cubicBezTo>
                  <a:pt x="673546" y="851263"/>
                  <a:pt x="1949352" y="781595"/>
                  <a:pt x="2273746" y="796835"/>
                </a:cubicBezTo>
                <a:cubicBezTo>
                  <a:pt x="2598140" y="812075"/>
                  <a:pt x="2422880" y="810986"/>
                  <a:pt x="2247620" y="809897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 de texte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1589282" y="5487131"/>
            <a:ext cx="354940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fr-FR" i="0" dirty="0" smtClean="0">
                <a:solidFill>
                  <a:srgbClr val="FF0000"/>
                </a:solidFill>
              </a:rPr>
              <a:t>       Faites attention à ne pas modifier les emplacements des fichiers </a:t>
            </a:r>
          </a:p>
        </p:txBody>
      </p:sp>
      <p:sp>
        <p:nvSpPr>
          <p:cNvPr id="11" name="Hexagone 10"/>
          <p:cNvSpPr/>
          <p:nvPr/>
        </p:nvSpPr>
        <p:spPr>
          <a:xfrm>
            <a:off x="1510589" y="5440279"/>
            <a:ext cx="340984" cy="316574"/>
          </a:xfrm>
          <a:prstGeom prst="hex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806394" y="1232828"/>
            <a:ext cx="5845470" cy="13328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6000" i="1" u="sng" dirty="0" smtClean="0"/>
              <a:t>I</a:t>
            </a:r>
            <a:r>
              <a:rPr lang="fr-FR" i="1" u="sng" dirty="0" smtClean="0"/>
              <a:t>nstallation des bibliothèques nécessaires </a:t>
            </a:r>
            <a:r>
              <a:rPr lang="fr-FR" dirty="0" smtClean="0"/>
              <a:t>:</a:t>
            </a:r>
          </a:p>
          <a:p>
            <a:pPr rt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8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1773112" y="3184390"/>
            <a:ext cx="3629206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sz="3200" b="1" dirty="0" smtClean="0">
                <a:latin typeface="Segoe UI" panose="020B0502040204020203" pitchFamily="34" charset="0"/>
              </a:rPr>
              <a:t>B</a:t>
            </a:r>
            <a:r>
              <a:rPr lang="fr-FR" sz="2000" b="1" dirty="0" smtClean="0">
                <a:latin typeface="Segoe UI" panose="020B0502040204020203" pitchFamily="34" charset="0"/>
              </a:rPr>
              <a:t>ibliothèques nécessaires:</a:t>
            </a:r>
          </a:p>
          <a:p>
            <a:pPr rtl="0"/>
            <a:r>
              <a:rPr lang="fr-FR" sz="2000" dirty="0" smtClean="0">
                <a:latin typeface="Segoe UI" panose="020B0502040204020203" pitchFamily="34" charset="0"/>
              </a:rPr>
              <a:t>folium</a:t>
            </a:r>
          </a:p>
          <a:p>
            <a:pPr rtl="0"/>
            <a:r>
              <a:rPr lang="fr-FR" sz="2000" dirty="0" smtClean="0">
                <a:latin typeface="Segoe UI" panose="020B0502040204020203" pitchFamily="34" charset="0"/>
              </a:rPr>
              <a:t>pillow</a:t>
            </a:r>
            <a:endParaRPr lang="fr-FR" sz="2000" dirty="0">
              <a:latin typeface="Segoe UI" panose="020B0502040204020203" pitchFamily="34" charset="0"/>
            </a:endParaRP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sp>
        <p:nvSpPr>
          <p:cNvPr id="4" name="AutoShape 3" descr="Mapping Data with Folium — Code Toolkit Fall 2018 documentation"/>
          <p:cNvSpPr>
            <a:spLocks noChangeAspect="1" noChangeArrowheads="1"/>
          </p:cNvSpPr>
          <p:nvPr/>
        </p:nvSpPr>
        <p:spPr bwMode="auto">
          <a:xfrm>
            <a:off x="63499" y="-136526"/>
            <a:ext cx="1742895" cy="174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36" y="3549491"/>
            <a:ext cx="4576462" cy="22882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51" y="937314"/>
            <a:ext cx="2327032" cy="2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8"/>
          <a:stretch/>
        </p:blipFill>
        <p:spPr>
          <a:xfrm>
            <a:off x="433080" y="484540"/>
            <a:ext cx="6973490" cy="3196811"/>
          </a:xfrm>
          <a:prstGeom prst="rect">
            <a:avLst/>
          </a:prstGeom>
          <a:effectLst>
            <a:outerShdw blurRad="1257300" dist="50800" dir="5400000" sx="110000" sy="11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-454" r="-471" b="53944"/>
          <a:stretch/>
        </p:blipFill>
        <p:spPr>
          <a:xfrm>
            <a:off x="4397984" y="4049484"/>
            <a:ext cx="7563656" cy="2434441"/>
          </a:xfrm>
          <a:prstGeom prst="rect">
            <a:avLst/>
          </a:prstGeom>
          <a:effectLst>
            <a:outerShdw blurRad="1270000" dist="50800" dir="5400000" algn="ctr" rotWithShape="0">
              <a:srgbClr val="000000"/>
            </a:outerShdw>
          </a:effectLst>
        </p:spPr>
      </p:pic>
      <p:sp>
        <p:nvSpPr>
          <p:cNvPr id="5" name="Flèche droite 4"/>
          <p:cNvSpPr/>
          <p:nvPr/>
        </p:nvSpPr>
        <p:spPr>
          <a:xfrm rot="1767086">
            <a:off x="535072" y="1395295"/>
            <a:ext cx="2520247" cy="739759"/>
          </a:xfrm>
          <a:prstGeom prst="rightArrow">
            <a:avLst>
              <a:gd name="adj1" fmla="val 40368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2/ Cliquer sur scripts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20597080">
            <a:off x="895937" y="5151970"/>
            <a:ext cx="4696092" cy="7266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3/ Cliquez sur ce dossier et copiez le chemin</a:t>
            </a:r>
            <a:endParaRPr lang="fr-FR" dirty="0"/>
          </a:p>
        </p:txBody>
      </p:sp>
      <p:sp>
        <p:nvSpPr>
          <p:cNvPr id="7" name="Flèche gauche 6"/>
          <p:cNvSpPr/>
          <p:nvPr/>
        </p:nvSpPr>
        <p:spPr>
          <a:xfrm>
            <a:off x="7406570" y="429828"/>
            <a:ext cx="4555070" cy="878271"/>
          </a:xfrm>
          <a:prstGeom prst="leftArrow">
            <a:avLst>
              <a:gd name="adj1" fmla="val 90000"/>
              <a:gd name="adj2" fmla="val 74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1/ Cherchez l’emplacement où vous avez installé Python sur votre machine</a:t>
            </a:r>
            <a:endParaRPr lang="fr-FR" dirty="0"/>
          </a:p>
        </p:txBody>
      </p:sp>
      <p:sp>
        <p:nvSpPr>
          <p:cNvPr id="8" name="Forme libre 10">
            <a:extLst>
              <a:ext uri="{FF2B5EF4-FFF2-40B4-BE49-F238E27FC236}">
                <a16:creationId xmlns:a16="http://schemas.microsoft.com/office/drawing/2014/main" id="{495773B3-D6CE-453B-96D1-E95DF6122C37}"/>
              </a:ext>
            </a:extLst>
          </p:cNvPr>
          <p:cNvSpPr>
            <a:spLocks/>
          </p:cNvSpPr>
          <p:nvPr/>
        </p:nvSpPr>
        <p:spPr bwMode="auto">
          <a:xfrm rot="3130031">
            <a:off x="9268401" y="4808757"/>
            <a:ext cx="4590985" cy="6096822"/>
          </a:xfrm>
          <a:custGeom>
            <a:avLst/>
            <a:gdLst>
              <a:gd name="T0" fmla="*/ 1166 w 2492"/>
              <a:gd name="T1" fmla="*/ 2419 h 3315"/>
              <a:gd name="T2" fmla="*/ 243 w 2492"/>
              <a:gd name="T3" fmla="*/ 912 h 3315"/>
              <a:gd name="T4" fmla="*/ 449 w 2492"/>
              <a:gd name="T5" fmla="*/ 15 h 3315"/>
              <a:gd name="T6" fmla="*/ 766 w 2492"/>
              <a:gd name="T7" fmla="*/ 302 h 3315"/>
              <a:gd name="T8" fmla="*/ 1651 w 2492"/>
              <a:gd name="T9" fmla="*/ 481 h 3315"/>
              <a:gd name="T10" fmla="*/ 2239 w 2492"/>
              <a:gd name="T11" fmla="*/ 1238 h 3315"/>
              <a:gd name="T12" fmla="*/ 2186 w 2492"/>
              <a:gd name="T13" fmla="*/ 2201 h 3315"/>
              <a:gd name="T14" fmla="*/ 2165 w 2492"/>
              <a:gd name="T15" fmla="*/ 2928 h 3315"/>
              <a:gd name="T16" fmla="*/ 1400 w 2492"/>
              <a:gd name="T17" fmla="*/ 3100 h 3315"/>
              <a:gd name="T18" fmla="*/ 1166 w 2492"/>
              <a:gd name="T19" fmla="*/ 2419 h 3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2" h="3315">
                <a:moveTo>
                  <a:pt x="1166" y="2419"/>
                </a:moveTo>
                <a:cubicBezTo>
                  <a:pt x="1505" y="1277"/>
                  <a:pt x="486" y="1533"/>
                  <a:pt x="243" y="912"/>
                </a:cubicBezTo>
                <a:cubicBezTo>
                  <a:pt x="0" y="292"/>
                  <a:pt x="291" y="31"/>
                  <a:pt x="449" y="15"/>
                </a:cubicBezTo>
                <a:cubicBezTo>
                  <a:pt x="607" y="0"/>
                  <a:pt x="716" y="54"/>
                  <a:pt x="766" y="302"/>
                </a:cubicBezTo>
                <a:cubicBezTo>
                  <a:pt x="817" y="551"/>
                  <a:pt x="1312" y="508"/>
                  <a:pt x="1651" y="481"/>
                </a:cubicBezTo>
                <a:cubicBezTo>
                  <a:pt x="1989" y="454"/>
                  <a:pt x="2492" y="733"/>
                  <a:pt x="2239" y="1238"/>
                </a:cubicBezTo>
                <a:cubicBezTo>
                  <a:pt x="1986" y="1743"/>
                  <a:pt x="2000" y="1716"/>
                  <a:pt x="2186" y="2201"/>
                </a:cubicBezTo>
                <a:cubicBezTo>
                  <a:pt x="2372" y="2685"/>
                  <a:pt x="2165" y="2928"/>
                  <a:pt x="2165" y="2928"/>
                </a:cubicBezTo>
                <a:cubicBezTo>
                  <a:pt x="2165" y="2928"/>
                  <a:pt x="1791" y="3315"/>
                  <a:pt x="1400" y="3100"/>
                </a:cubicBezTo>
                <a:cubicBezTo>
                  <a:pt x="1008" y="2885"/>
                  <a:pt x="1166" y="2419"/>
                  <a:pt x="1166" y="2419"/>
                </a:cubicBezTo>
                <a:close/>
              </a:path>
            </a:pathLst>
          </a:custGeom>
          <a:gradFill>
            <a:gsLst>
              <a:gs pos="0">
                <a:srgbClr val="80DEDE"/>
              </a:gs>
              <a:gs pos="53500">
                <a:srgbClr val="85C1E7"/>
              </a:gs>
              <a:gs pos="100000">
                <a:srgbClr val="878CFF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9" name="Forme libre 11">
            <a:extLst>
              <a:ext uri="{FF2B5EF4-FFF2-40B4-BE49-F238E27FC236}">
                <a16:creationId xmlns:a16="http://schemas.microsoft.com/office/drawing/2014/main" id="{49D9CCDB-CAB7-4554-8B96-AF649D96074D}"/>
              </a:ext>
            </a:extLst>
          </p:cNvPr>
          <p:cNvSpPr>
            <a:spLocks/>
          </p:cNvSpPr>
          <p:nvPr/>
        </p:nvSpPr>
        <p:spPr bwMode="auto">
          <a:xfrm rot="3130031">
            <a:off x="8719483" y="5022180"/>
            <a:ext cx="4635073" cy="5693176"/>
          </a:xfrm>
          <a:custGeom>
            <a:avLst/>
            <a:gdLst>
              <a:gd name="T0" fmla="*/ 1504 w 2516"/>
              <a:gd name="T1" fmla="*/ 2980 h 3095"/>
              <a:gd name="T2" fmla="*/ 2237 w 2516"/>
              <a:gd name="T3" fmla="*/ 2283 h 3095"/>
              <a:gd name="T4" fmla="*/ 1468 w 2516"/>
              <a:gd name="T5" fmla="*/ 1052 h 3095"/>
              <a:gd name="T6" fmla="*/ 979 w 2516"/>
              <a:gd name="T7" fmla="*/ 648 h 3095"/>
              <a:gd name="T8" fmla="*/ 411 w 2516"/>
              <a:gd name="T9" fmla="*/ 195 h 3095"/>
              <a:gd name="T10" fmla="*/ 397 w 2516"/>
              <a:gd name="T11" fmla="*/ 1117 h 3095"/>
              <a:gd name="T12" fmla="*/ 194 w 2516"/>
              <a:gd name="T13" fmla="*/ 1767 h 3095"/>
              <a:gd name="T14" fmla="*/ 866 w 2516"/>
              <a:gd name="T15" fmla="*/ 2349 h 3095"/>
              <a:gd name="T16" fmla="*/ 1275 w 2516"/>
              <a:gd name="T17" fmla="*/ 2766 h 3095"/>
              <a:gd name="T18" fmla="*/ 1504 w 2516"/>
              <a:gd name="T19" fmla="*/ 2980 h 3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6" h="3095">
                <a:moveTo>
                  <a:pt x="1504" y="2980"/>
                </a:moveTo>
                <a:cubicBezTo>
                  <a:pt x="1504" y="2980"/>
                  <a:pt x="1958" y="3095"/>
                  <a:pt x="2237" y="2283"/>
                </a:cubicBezTo>
                <a:cubicBezTo>
                  <a:pt x="2516" y="1472"/>
                  <a:pt x="1745" y="1159"/>
                  <a:pt x="1468" y="1052"/>
                </a:cubicBezTo>
                <a:cubicBezTo>
                  <a:pt x="1191" y="945"/>
                  <a:pt x="1126" y="907"/>
                  <a:pt x="979" y="648"/>
                </a:cubicBezTo>
                <a:cubicBezTo>
                  <a:pt x="832" y="389"/>
                  <a:pt x="822" y="0"/>
                  <a:pt x="411" y="195"/>
                </a:cubicBezTo>
                <a:cubicBezTo>
                  <a:pt x="0" y="391"/>
                  <a:pt x="384" y="948"/>
                  <a:pt x="397" y="1117"/>
                </a:cubicBezTo>
                <a:cubicBezTo>
                  <a:pt x="411" y="1286"/>
                  <a:pt x="128" y="1580"/>
                  <a:pt x="194" y="1767"/>
                </a:cubicBezTo>
                <a:cubicBezTo>
                  <a:pt x="259" y="1954"/>
                  <a:pt x="273" y="2154"/>
                  <a:pt x="866" y="2349"/>
                </a:cubicBezTo>
                <a:cubicBezTo>
                  <a:pt x="866" y="2349"/>
                  <a:pt x="1186" y="2374"/>
                  <a:pt x="1275" y="2766"/>
                </a:cubicBezTo>
                <a:cubicBezTo>
                  <a:pt x="1275" y="2766"/>
                  <a:pt x="1340" y="2988"/>
                  <a:pt x="1504" y="2980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  <p:sp>
        <p:nvSpPr>
          <p:cNvPr id="10" name="Forme libre 12">
            <a:extLst>
              <a:ext uri="{FF2B5EF4-FFF2-40B4-BE49-F238E27FC236}">
                <a16:creationId xmlns:a16="http://schemas.microsoft.com/office/drawing/2014/main" id="{15844E15-7463-4C39-9A45-B2A35B7FD5CD}"/>
              </a:ext>
            </a:extLst>
          </p:cNvPr>
          <p:cNvSpPr>
            <a:spLocks/>
          </p:cNvSpPr>
          <p:nvPr/>
        </p:nvSpPr>
        <p:spPr bwMode="auto">
          <a:xfrm rot="3130031">
            <a:off x="9358399" y="5334955"/>
            <a:ext cx="4007069" cy="5358110"/>
          </a:xfrm>
          <a:custGeom>
            <a:avLst/>
            <a:gdLst>
              <a:gd name="T0" fmla="*/ 1896 w 2175"/>
              <a:gd name="T1" fmla="*/ 2283 h 2913"/>
              <a:gd name="T2" fmla="*/ 1467 w 2175"/>
              <a:gd name="T3" fmla="*/ 2913 h 2913"/>
              <a:gd name="T4" fmla="*/ 1250 w 2175"/>
              <a:gd name="T5" fmla="*/ 2849 h 2913"/>
              <a:gd name="T6" fmla="*/ 1016 w 2175"/>
              <a:gd name="T7" fmla="*/ 2168 h 2913"/>
              <a:gd name="T8" fmla="*/ 93 w 2175"/>
              <a:gd name="T9" fmla="*/ 661 h 2913"/>
              <a:gd name="T10" fmla="*/ 0 w 2175"/>
              <a:gd name="T11" fmla="*/ 238 h 2913"/>
              <a:gd name="T12" fmla="*/ 70 w 2175"/>
              <a:gd name="T13" fmla="*/ 195 h 2913"/>
              <a:gd name="T14" fmla="*/ 638 w 2175"/>
              <a:gd name="T15" fmla="*/ 648 h 2913"/>
              <a:gd name="T16" fmla="*/ 1127 w 2175"/>
              <a:gd name="T17" fmla="*/ 1052 h 2913"/>
              <a:gd name="T18" fmla="*/ 1896 w 2175"/>
              <a:gd name="T19" fmla="*/ 2283 h 2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75" h="2913">
                <a:moveTo>
                  <a:pt x="1896" y="2283"/>
                </a:moveTo>
                <a:cubicBezTo>
                  <a:pt x="1770" y="2651"/>
                  <a:pt x="1607" y="2829"/>
                  <a:pt x="1467" y="2913"/>
                </a:cubicBezTo>
                <a:cubicBezTo>
                  <a:pt x="1397" y="2909"/>
                  <a:pt x="1324" y="2889"/>
                  <a:pt x="1250" y="2849"/>
                </a:cubicBezTo>
                <a:cubicBezTo>
                  <a:pt x="858" y="2634"/>
                  <a:pt x="1016" y="2168"/>
                  <a:pt x="1016" y="2168"/>
                </a:cubicBezTo>
                <a:cubicBezTo>
                  <a:pt x="1354" y="1026"/>
                  <a:pt x="336" y="1282"/>
                  <a:pt x="93" y="661"/>
                </a:cubicBezTo>
                <a:cubicBezTo>
                  <a:pt x="28" y="495"/>
                  <a:pt x="1" y="354"/>
                  <a:pt x="0" y="238"/>
                </a:cubicBezTo>
                <a:cubicBezTo>
                  <a:pt x="20" y="222"/>
                  <a:pt x="44" y="208"/>
                  <a:pt x="70" y="195"/>
                </a:cubicBezTo>
                <a:cubicBezTo>
                  <a:pt x="481" y="0"/>
                  <a:pt x="491" y="389"/>
                  <a:pt x="638" y="648"/>
                </a:cubicBezTo>
                <a:cubicBezTo>
                  <a:pt x="785" y="907"/>
                  <a:pt x="850" y="945"/>
                  <a:pt x="1127" y="1052"/>
                </a:cubicBezTo>
                <a:cubicBezTo>
                  <a:pt x="1404" y="1159"/>
                  <a:pt x="2175" y="1472"/>
                  <a:pt x="1896" y="2283"/>
                </a:cubicBezTo>
                <a:close/>
              </a:path>
            </a:pathLst>
          </a:custGeom>
          <a:gradFill>
            <a:gsLst>
              <a:gs pos="100000">
                <a:srgbClr val="7CEFD8"/>
              </a:gs>
              <a:gs pos="19000">
                <a:srgbClr val="6672E4"/>
              </a:gs>
              <a:gs pos="0">
                <a:srgbClr val="882BE5"/>
              </a:gs>
            </a:gsLst>
            <a:lin ang="102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0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134886" y="1349889"/>
            <a:ext cx="4505893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fr-FR" dirty="0" smtClean="0"/>
              <a:t>Taper cmd à la barre de recherche</a:t>
            </a:r>
          </a:p>
          <a:p>
            <a:r>
              <a:rPr lang="fr-FR" dirty="0" smtClean="0"/>
              <a:t>Et lancez </a:t>
            </a:r>
            <a:r>
              <a:rPr lang="fr-FR" b="0" dirty="0"/>
              <a:t>l'invite de commandes</a:t>
            </a:r>
            <a:endParaRPr lang="fr-FR" dirty="0" smtClean="0"/>
          </a:p>
          <a:p>
            <a:pPr rtl="0"/>
            <a:endParaRPr lang="fr-FR" dirty="0"/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93" y="1111872"/>
            <a:ext cx="4210050" cy="4562475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6208638" y="2974694"/>
            <a:ext cx="3616960" cy="34883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4226318" y="2100661"/>
            <a:ext cx="1941680" cy="967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45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one de texte 65">
            <a:extLst>
              <a:ext uri="{FF2B5EF4-FFF2-40B4-BE49-F238E27FC236}">
                <a16:creationId xmlns:a16="http://schemas.microsoft.com/office/drawing/2014/main" id="{40F0350B-A0DF-49BC-B925-C3FFA8BF02C7}"/>
              </a:ext>
            </a:extLst>
          </p:cNvPr>
          <p:cNvSpPr txBox="1"/>
          <p:nvPr/>
        </p:nvSpPr>
        <p:spPr>
          <a:xfrm>
            <a:off x="726781" y="865651"/>
            <a:ext cx="622471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7" name="Zone de texte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0" y="728503"/>
            <a:ext cx="702150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b="0" dirty="0" smtClean="0"/>
              <a:t>Changez le </a:t>
            </a:r>
            <a:r>
              <a:rPr lang="fr-FR" b="0" dirty="0"/>
              <a:t>répertoire </a:t>
            </a:r>
            <a:r>
              <a:rPr lang="fr-FR" b="0" dirty="0" smtClean="0"/>
              <a:t>par défaut :</a:t>
            </a:r>
            <a:endParaRPr lang="fr-FR" dirty="0"/>
          </a:p>
        </p:txBody>
      </p:sp>
      <p:sp>
        <p:nvSpPr>
          <p:cNvPr id="68" name="Zone de texte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0" y="1608218"/>
            <a:ext cx="1005298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fr-FR" b="1" dirty="0">
                <a:latin typeface="Segoe UI" panose="020B0502040204020203" pitchFamily="34" charset="0"/>
              </a:rPr>
              <a:t>Veuillez entrer </a:t>
            </a:r>
            <a:r>
              <a:rPr lang="fr-FR" b="1" dirty="0" smtClean="0">
                <a:latin typeface="Segoe UI" panose="020B0502040204020203" pitchFamily="34" charset="0"/>
              </a:rPr>
              <a:t>la  </a:t>
            </a:r>
            <a:r>
              <a:rPr lang="fr-FR" b="1" dirty="0">
                <a:latin typeface="Segoe UI" panose="020B0502040204020203" pitchFamily="34" charset="0"/>
              </a:rPr>
              <a:t>commande </a:t>
            </a:r>
            <a:r>
              <a:rPr lang="fr-FR" b="1" dirty="0" smtClean="0">
                <a:latin typeface="Segoe UI" panose="020B0502040204020203" pitchFamily="34" charset="0"/>
              </a:rPr>
              <a:t>suivante :          </a:t>
            </a:r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cd    </a:t>
            </a:r>
            <a:r>
              <a:rPr lang="fr-FR" b="1" dirty="0" err="1" smtClean="0">
                <a:solidFill>
                  <a:srgbClr val="FF0000"/>
                </a:solidFill>
                <a:latin typeface="Segoe UI" panose="020B0502040204020203" pitchFamily="34" charset="0"/>
              </a:rPr>
              <a:t>Ctrl+v</a:t>
            </a:r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      </a:t>
            </a:r>
            <a:r>
              <a:rPr lang="fr-FR" dirty="0" smtClean="0">
                <a:solidFill>
                  <a:srgbClr val="FF0000"/>
                </a:solidFill>
                <a:latin typeface="Segoe UI" panose="020B0502040204020203" pitchFamily="34" charset="0"/>
              </a:rPr>
              <a:t>puis cliquer sur      </a:t>
            </a:r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Entre</a:t>
            </a:r>
          </a:p>
          <a:p>
            <a:pPr rtl="0"/>
            <a:r>
              <a:rPr lang="fr-FR" b="1" dirty="0" smtClean="0">
                <a:solidFill>
                  <a:srgbClr val="FF0000"/>
                </a:solidFill>
                <a:latin typeface="Segoe UI" panose="020B0502040204020203" pitchFamily="34" charset="0"/>
              </a:rPr>
              <a:t>Ctrl +v </a:t>
            </a:r>
            <a:r>
              <a:rPr lang="fr-FR" dirty="0" smtClean="0">
                <a:solidFill>
                  <a:srgbClr val="FF0000"/>
                </a:solidFill>
                <a:latin typeface="Segoe UI" panose="020B0502040204020203" pitchFamily="34" charset="0"/>
              </a:rPr>
              <a:t>: c’est le chemin que vous avez copi</a:t>
            </a:r>
            <a:r>
              <a:rPr lang="fr-FR" dirty="0">
                <a:solidFill>
                  <a:srgbClr val="FF0000"/>
                </a:solidFill>
                <a:latin typeface="Segoe UI" panose="020B0502040204020203" pitchFamily="34" charset="0"/>
              </a:rPr>
              <a:t>é</a:t>
            </a:r>
            <a:r>
              <a:rPr lang="fr-FR" dirty="0" smtClean="0">
                <a:solidFill>
                  <a:srgbClr val="FF0000"/>
                </a:solidFill>
                <a:latin typeface="Segoe UI" panose="020B0502040204020203" pitchFamily="34" charset="0"/>
              </a:rPr>
              <a:t> </a:t>
            </a:r>
            <a:endParaRPr lang="fr-FR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87" name="Rectangle : Coins arrondis 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94" name="Groupe 93" descr="Cette image est d’une forme abstrait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e libre 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6" name="Forme libre 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  <p:sp>
          <p:nvSpPr>
            <p:cNvPr id="97" name="Forme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dirty="0"/>
            </a:p>
          </p:txBody>
        </p:sp>
      </p:grpSp>
      <p:sp>
        <p:nvSpPr>
          <p:cNvPr id="98" name="Titr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 smtClean="0"/>
              <a:t>Ressources humaines : diapositive 9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81"/>
          <a:stretch/>
        </p:blipFill>
        <p:spPr>
          <a:xfrm>
            <a:off x="707096" y="2569966"/>
            <a:ext cx="10867736" cy="24796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2571" y="3871356"/>
            <a:ext cx="6792686" cy="303051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0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68_TF33668227.potx" id="{F0D5A7CF-CB2C-478D-8806-7025D89260FA}" vid="{9DBAA9DB-DA82-43BC-A5ED-9DE8B0A8B61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Ressources humaines, à partir de 24Slides</Template>
  <TotalTime>0</TotalTime>
  <Words>633</Words>
  <Application>Microsoft Office PowerPoint</Application>
  <PresentationFormat>Grand écran</PresentationFormat>
  <Paragraphs>164</Paragraphs>
  <Slides>27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Thème Office</vt:lpstr>
      <vt:lpstr>Ressources humaines : diapositive 1</vt:lpstr>
      <vt:lpstr>Ressources humaines : diapositive 2</vt:lpstr>
      <vt:lpstr>Ressources humaines : diapositive 9</vt:lpstr>
      <vt:lpstr>Ressources humaines : diapositive 9</vt:lpstr>
      <vt:lpstr>Présentation PowerPoint</vt:lpstr>
      <vt:lpstr>Ressources humaines : diapositive 9</vt:lpstr>
      <vt:lpstr>Présentation PowerPoint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6</vt:lpstr>
      <vt:lpstr>Ressources humaines : diapositive 4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Ressources humaines : diapositive 9</vt:lpstr>
      <vt:lpstr>Présentation PowerPoint</vt:lpstr>
      <vt:lpstr>Présentation PowerPoint</vt:lpstr>
      <vt:lpstr>Présentation PowerPoint</vt:lpstr>
      <vt:lpstr>Ressources humaines : diapositive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2021-01-08T12:47:21Z</dcterms:created>
  <dcterms:modified xsi:type="dcterms:W3CDTF">2021-01-14T17:52:26Z</dcterms:modified>
</cp:coreProperties>
</file>